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3"/>
  </p:notesMasterIdLst>
  <p:sldIdLst>
    <p:sldId id="256" r:id="rId5"/>
    <p:sldId id="268" r:id="rId6"/>
    <p:sldId id="272" r:id="rId7"/>
    <p:sldId id="260" r:id="rId8"/>
    <p:sldId id="271" r:id="rId9"/>
    <p:sldId id="270" r:id="rId10"/>
    <p:sldId id="269" r:id="rId11"/>
    <p:sldId id="261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ave Boden" initials="DB" lastIdx="1" clrIdx="0">
    <p:extLst>
      <p:ext uri="{19B8F6BF-5375-455C-9EA6-DF929625EA0E}">
        <p15:presenceInfo xmlns:p15="http://schemas.microsoft.com/office/powerpoint/2012/main" userId="S::dboden@imgroup.co.uk::5cea911c-260b-4484-ac3b-8193fff383ae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555A0"/>
    <a:srgbClr val="67C3CE"/>
    <a:srgbClr val="8CBD23"/>
    <a:srgbClr val="C30D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7" autoAdjust="0"/>
    <p:restoredTop sz="93792" autoAdjust="0"/>
  </p:normalViewPr>
  <p:slideViewPr>
    <p:cSldViewPr snapToGrid="0">
      <p:cViewPr varScale="1">
        <p:scale>
          <a:sx n="62" d="100"/>
          <a:sy n="62" d="100"/>
        </p:scale>
        <p:origin x="828" y="2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0F7C02-1B99-4AB0-996F-8FFF701ACB46}" type="datetimeFigureOut">
              <a:rPr lang="en-GB" smtClean="0"/>
              <a:t>26/06/2020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77D3BB-DF65-450F-86E3-D882F30EA99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031261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757CDA-E0E5-4BF2-BA4D-571D3FE995E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B7E2EA3-244C-49C7-906A-4049A54C59C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88B2E8-D440-49E4-B52C-06F49BA2E1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F07ED-CA16-4156-B7FB-023D6225223B}" type="datetimeFigureOut">
              <a:rPr lang="en-GB" smtClean="0"/>
              <a:t>26/06/2020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7D1AF4-0384-4A52-9CE3-255759F38E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69FB77-5BB6-4F9F-93DF-154ADC939E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A8BAF-2AAD-4484-B795-71915C59B6F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896231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8BEA60-9363-4E02-91A5-F9A76529AD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EF70D0-98BC-41F9-BD6D-B95039B20E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D5227F-C5BE-49E8-ABF3-82AA02B533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F07ED-CA16-4156-B7FB-023D6225223B}" type="datetimeFigureOut">
              <a:rPr lang="en-GB" smtClean="0"/>
              <a:t>26/06/2020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431250-A40B-407C-B2B6-78C8D8DDF2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410686-DBE8-45E7-8A8F-6D17555BC4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A8BAF-2AAD-4484-B795-71915C59B6F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31500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A5DC91-FB84-4A4F-8101-680C5C8B43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BC36567-1F9F-4379-AA9E-FBB1D73C07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270C66-496E-4146-84F9-E444CD7B7E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F07ED-CA16-4156-B7FB-023D6225223B}" type="datetimeFigureOut">
              <a:rPr lang="en-GB" smtClean="0"/>
              <a:t>26/06/2020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C7771B-9B03-4CE9-89DA-D8C273A5C8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5CCDA8-8B4C-4A30-8747-96E7D7E9D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A8BAF-2AAD-4484-B795-71915C59B6F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609648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0CB13E-D07A-4CFA-AA50-5337D8F31E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4FCC93-C4B3-4B3F-A570-75B4E6F5275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39C47BA-E99B-4EAF-9C56-52CA75E8EE8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60BBFDA-9196-44FF-AA55-C794C9D801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F07ED-CA16-4156-B7FB-023D6225223B}" type="datetimeFigureOut">
              <a:rPr lang="en-GB" smtClean="0"/>
              <a:t>26/06/2020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D566097-3E65-41D0-8543-A694C3F5B3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E3332FD-5BD1-4BAA-B1DB-D8EC9E9AE2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A8BAF-2AAD-4484-B795-71915C59B6F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56349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85DF3C-40C6-4099-B899-70A90528F9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B87F080-8AD7-4418-8C59-1F028332E8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662F7A3-90EE-4C04-B9CD-DCAADC90AC4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4EF5583-DCEF-4DC2-AC24-082395797ED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EC66506-A8B2-48FB-9359-9C7D7747DF5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384C8B0-5276-4E3F-B500-C593B9070B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F07ED-CA16-4156-B7FB-023D6225223B}" type="datetimeFigureOut">
              <a:rPr lang="en-GB" smtClean="0"/>
              <a:t>26/06/2020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A6DD4C3-C283-4C88-877E-51943690D2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D6ECCCE-0F55-4CAE-BE15-5B2642A4CD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A8BAF-2AAD-4484-B795-71915C59B6F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454382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F1B3C0-E5D5-4B92-9F49-BE7FABA831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878AE17-529A-4600-9FED-8FACFCE532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F07ED-CA16-4156-B7FB-023D6225223B}" type="datetimeFigureOut">
              <a:rPr lang="en-GB" smtClean="0"/>
              <a:t>26/06/2020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237A116-532B-4BB1-A5F6-EB07F5DB81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82F0043-DE0E-4227-BBEF-D1A92CF559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A8BAF-2AAD-4484-B795-71915C59B6F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923510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C6C3095-A4C4-4660-A8F8-0F4E491C23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F07ED-CA16-4156-B7FB-023D6225223B}" type="datetimeFigureOut">
              <a:rPr lang="en-GB" smtClean="0"/>
              <a:t>26/06/2020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3AD753D-6DF8-49DB-A814-6FA4E08AD8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24AA299-AF1E-434E-B618-D6D015B158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A8BAF-2AAD-4484-B795-71915C59B6F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499531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257189-0C40-44B5-82FE-60AA4C9CE2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4CFC9D-3953-4CF4-A9C8-759F2AE93B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F91C43-2F5D-43A2-90BB-BE9F4835F5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0C8C997-2487-4BB0-9A3B-3B176D7514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F07ED-CA16-4156-B7FB-023D6225223B}" type="datetimeFigureOut">
              <a:rPr lang="en-GB" smtClean="0"/>
              <a:t>26/06/2020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5B1E394-7159-42AD-A115-0687B0F080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79CBCC0-82B4-47F7-819F-16CDC59987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A8BAF-2AAD-4484-B795-71915C59B6F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50004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0132C8-029A-4A2C-A43F-93E39F4F9A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2CB1729-4A1C-45DB-B488-53DC33768B9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6E3382-C9D0-4E40-9C31-590E2CCE7E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467712D-2AF5-43A2-B68A-DB34D0BE66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F07ED-CA16-4156-B7FB-023D6225223B}" type="datetimeFigureOut">
              <a:rPr lang="en-GB" smtClean="0"/>
              <a:t>26/06/2020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DC8BCC8-D388-4902-8DBB-1F7CE2D88C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7C0B88A-B3CB-4FD6-867E-A12E1B0EB4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A8BAF-2AAD-4484-B795-71915C59B6F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033145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8D800A-3402-402C-AD6C-D257A309B6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AE04219-D068-476B-AAAB-E449474BF5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C2005A-6BF2-4F8B-8EA3-F61C9C316E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F07ED-CA16-4156-B7FB-023D6225223B}" type="datetimeFigureOut">
              <a:rPr lang="en-GB" smtClean="0"/>
              <a:t>26/06/2020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36E5CB-FBD4-49C2-AE80-603B514E56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153C99-9939-4A54-A390-2FD8A14A06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A8BAF-2AAD-4484-B795-71915C59B6F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664961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B02F43D-9BC6-4B19-A73F-C06A94E7D30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70836F9-CA95-4BFE-9A8C-721F140D83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4C3964-DAD1-4A9F-949C-51CA642B83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F07ED-CA16-4156-B7FB-023D6225223B}" type="datetimeFigureOut">
              <a:rPr lang="en-GB" smtClean="0"/>
              <a:t>26/06/2020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624865-8AAD-4727-9423-F9B6B045EE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282BFD-0BC6-4D59-A3A9-4D5639A7E3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A8BAF-2AAD-4484-B795-71915C59B6F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35418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0DE9528-208E-4772-9176-5EE1F17FD2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0D23144-AECB-4091-A5D1-580633E4F8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8993D2-5DA1-4948-99EB-751A4AFDBA2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8F07ED-CA16-4156-B7FB-023D6225223B}" type="datetimeFigureOut">
              <a:rPr lang="en-GB" smtClean="0"/>
              <a:t>26/06/2020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ECED55-9CEE-4A55-9DAE-F8822BF64BB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99E2FB-C0DA-46E9-B541-BC2E916B50A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3A8BAF-2AAD-4484-B795-71915C59B6F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079668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1.xml"/><Relationship Id="rId1" Type="http://schemas.openxmlformats.org/officeDocument/2006/relationships/video" Target="https://www.youtube.com/embed/_zMq-jGFszQ?feature=oembed" TargetMode="Externa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pngimg.com/download/6670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www.chrisbookarama.com/2010/11/squiriferous-squirrel.html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openclipart.org/detail/212385/repeat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therivercottagediaries.blogspot.com/2013/01/ready-for-bed.html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bc.co.uk/bitesize" TargetMode="External"/><Relationship Id="rId7" Type="http://schemas.openxmlformats.org/officeDocument/2006/relationships/image" Target="../media/image9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jpeg"/><Relationship Id="rId5" Type="http://schemas.openxmlformats.org/officeDocument/2006/relationships/hyperlink" Target="https://youngminds.org.uk/find-help/feelings-and-symptoms/exam-stress/" TargetMode="External"/><Relationship Id="rId4" Type="http://schemas.openxmlformats.org/officeDocument/2006/relationships/hyperlink" Target="https://www.nhs.uk/oneyou/for-your-body/sleep-better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CD1AC538-4013-4F72-AA86-E8BED3AAD75D}"/>
              </a:ext>
            </a:extLst>
          </p:cNvPr>
          <p:cNvSpPr/>
          <p:nvPr/>
        </p:nvSpPr>
        <p:spPr>
          <a:xfrm>
            <a:off x="0" y="504825"/>
            <a:ext cx="12192000" cy="5670352"/>
          </a:xfrm>
          <a:prstGeom prst="rect">
            <a:avLst/>
          </a:prstGeom>
          <a:solidFill>
            <a:srgbClr val="8CBD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5" name="Picture 4" descr="A picture containing drawing&#10;&#10;Description automatically generated">
            <a:extLst>
              <a:ext uri="{FF2B5EF4-FFF2-40B4-BE49-F238E27FC236}">
                <a16:creationId xmlns:a16="http://schemas.microsoft.com/office/drawing/2014/main" id="{21619C33-00BE-426C-BFDD-DDC71D37EAE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788" r="1514" b="24474"/>
          <a:stretch/>
        </p:blipFill>
        <p:spPr>
          <a:xfrm>
            <a:off x="595902" y="847725"/>
            <a:ext cx="11034444" cy="530940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AD53441-1A1E-4D27-AFC0-0BBE2DCBBF70}"/>
              </a:ext>
            </a:extLst>
          </p:cNvPr>
          <p:cNvSpPr txBox="1"/>
          <p:nvPr/>
        </p:nvSpPr>
        <p:spPr>
          <a:xfrm>
            <a:off x="1782566" y="1852877"/>
            <a:ext cx="8804953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7000" dirty="0">
                <a:solidFill>
                  <a:srgbClr val="6555A0"/>
                </a:solidFill>
                <a:latin typeface="Impact" panose="020B0806030902050204" pitchFamily="34" charset="0"/>
              </a:rPr>
              <a:t>5 Hacks for Studying like a PRO!</a:t>
            </a:r>
          </a:p>
        </p:txBody>
      </p:sp>
      <p:pic>
        <p:nvPicPr>
          <p:cNvPr id="18" name="Picture 17" descr="A picture containing light&#10;&#10;Description automatically generated">
            <a:extLst>
              <a:ext uri="{FF2B5EF4-FFF2-40B4-BE49-F238E27FC236}">
                <a16:creationId xmlns:a16="http://schemas.microsoft.com/office/drawing/2014/main" id="{B0EB492F-423E-46DA-A709-02F51C19AB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3650" y="5653086"/>
            <a:ext cx="1738313" cy="1738313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A9BDFAA9-CC9D-4F2B-970B-E9753F911D59}"/>
              </a:ext>
            </a:extLst>
          </p:cNvPr>
          <p:cNvSpPr txBox="1"/>
          <p:nvPr/>
        </p:nvSpPr>
        <p:spPr>
          <a:xfrm>
            <a:off x="214312" y="6303633"/>
            <a:ext cx="268605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dirty="0">
                <a:solidFill>
                  <a:srgbClr val="6555A0"/>
                </a:solidFill>
                <a:latin typeface="Impact" panose="020B0806030902050204" pitchFamily="34" charset="0"/>
              </a:rPr>
              <a:t>ETHOS        </a:t>
            </a:r>
            <a:r>
              <a:rPr lang="en-GB" sz="2200" dirty="0">
                <a:solidFill>
                  <a:srgbClr val="67C3CE"/>
                </a:solidFill>
                <a:latin typeface="Impact" panose="020B0806030902050204" pitchFamily="34" charset="0"/>
              </a:rPr>
              <a:t>TIME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C74E6B6D-E905-4880-8F2F-3AEE1068640C}"/>
              </a:ext>
            </a:extLst>
          </p:cNvPr>
          <p:cNvSpPr/>
          <p:nvPr/>
        </p:nvSpPr>
        <p:spPr>
          <a:xfrm>
            <a:off x="930735" y="6334113"/>
            <a:ext cx="49564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b="1" dirty="0">
                <a:solidFill>
                  <a:srgbClr val="C30D60"/>
                </a:solidFill>
              </a:rPr>
              <a:t>⏰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8594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88A3671F-8FCD-43EE-B3CD-63F7C13B98DA}"/>
              </a:ext>
            </a:extLst>
          </p:cNvPr>
          <p:cNvSpPr/>
          <p:nvPr/>
        </p:nvSpPr>
        <p:spPr>
          <a:xfrm>
            <a:off x="0" y="565150"/>
            <a:ext cx="12192000" cy="5568950"/>
          </a:xfrm>
          <a:prstGeom prst="rect">
            <a:avLst/>
          </a:prstGeom>
          <a:solidFill>
            <a:srgbClr val="C30D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pPr>
            <a:endParaRPr lang="en-GB" kern="0">
              <a:sym typeface="Arial"/>
            </a:endParaRPr>
          </a:p>
        </p:txBody>
      </p:sp>
      <p:pic>
        <p:nvPicPr>
          <p:cNvPr id="5123" name="Picture 17" descr="A picture containing light&#10;&#10;Description automatically generated">
            <a:extLst>
              <a:ext uri="{FF2B5EF4-FFF2-40B4-BE49-F238E27FC236}">
                <a16:creationId xmlns:a16="http://schemas.microsoft.com/office/drawing/2014/main" id="{B20D4FC8-E687-4244-A5A1-77C05BDFA9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53650" y="5653088"/>
            <a:ext cx="1738313" cy="1738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TextBox 12">
            <a:extLst>
              <a:ext uri="{FF2B5EF4-FFF2-40B4-BE49-F238E27FC236}">
                <a16:creationId xmlns:a16="http://schemas.microsoft.com/office/drawing/2014/main" id="{FCD95A12-E950-41A3-90CC-7501AD5435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4313" y="6303963"/>
            <a:ext cx="2686050" cy="430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 hangingPunct="1"/>
            <a:r>
              <a:rPr lang="en-GB" altLang="en-US" sz="2200">
                <a:solidFill>
                  <a:srgbClr val="6555A0"/>
                </a:solidFill>
                <a:latin typeface="Impact" panose="020B0806030902050204" pitchFamily="34" charset="0"/>
              </a:rPr>
              <a:t>ETHOS        </a:t>
            </a:r>
            <a:r>
              <a:rPr lang="en-GB" altLang="en-US" sz="2200">
                <a:solidFill>
                  <a:srgbClr val="67C3CE"/>
                </a:solidFill>
                <a:latin typeface="Impact" panose="020B0806030902050204" pitchFamily="34" charset="0"/>
              </a:rPr>
              <a:t>TIME</a:t>
            </a:r>
          </a:p>
        </p:txBody>
      </p:sp>
      <p:sp>
        <p:nvSpPr>
          <p:cNvPr id="5125" name="Rectangle 13">
            <a:extLst>
              <a:ext uri="{FF2B5EF4-FFF2-40B4-BE49-F238E27FC236}">
                <a16:creationId xmlns:a16="http://schemas.microsoft.com/office/drawing/2014/main" id="{9A09301D-D309-4668-BB01-1D9B711F99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930275" y="6334125"/>
            <a:ext cx="49688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 hangingPunct="1"/>
            <a:r>
              <a:rPr lang="en-GB" altLang="en-US" b="1">
                <a:solidFill>
                  <a:srgbClr val="C30D60"/>
                </a:solidFill>
              </a:rPr>
              <a:t>⏰</a:t>
            </a:r>
            <a:endParaRPr lang="en-GB" altLang="en-US"/>
          </a:p>
        </p:txBody>
      </p:sp>
      <p:sp>
        <p:nvSpPr>
          <p:cNvPr id="5127" name="Rectangle 20">
            <a:extLst>
              <a:ext uri="{FF2B5EF4-FFF2-40B4-BE49-F238E27FC236}">
                <a16:creationId xmlns:a16="http://schemas.microsoft.com/office/drawing/2014/main" id="{7D749F55-6072-4F22-8D60-ED5F8405C1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805075"/>
            <a:ext cx="12192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4500" dirty="0">
                <a:solidFill>
                  <a:schemeClr val="bg1"/>
                </a:solidFill>
                <a:latin typeface="Impact" panose="020B0806030902050204" pitchFamily="34" charset="0"/>
              </a:rPr>
              <a:t>CLICK HERE TO WATCH THIS USEFUL VIDEO</a:t>
            </a:r>
            <a:endParaRPr lang="en-GB" altLang="en-US" sz="30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pic>
        <p:nvPicPr>
          <p:cNvPr id="2" name="Online Media 1" title="Five hacks to study like a pro #ethos #education #study #hacks #learn">
            <a:hlinkClick r:id="" action="ppaction://media"/>
            <a:extLst>
              <a:ext uri="{FF2B5EF4-FFF2-40B4-BE49-F238E27FC236}">
                <a16:creationId xmlns:a16="http://schemas.microsoft.com/office/drawing/2014/main" id="{2948F480-98DC-496C-A7C4-EF13E4EBF5F3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2352782" y="1759163"/>
            <a:ext cx="7293287" cy="410247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CD1AC538-4013-4F72-AA86-E8BED3AAD75D}"/>
              </a:ext>
            </a:extLst>
          </p:cNvPr>
          <p:cNvSpPr/>
          <p:nvPr/>
        </p:nvSpPr>
        <p:spPr>
          <a:xfrm>
            <a:off x="0" y="504825"/>
            <a:ext cx="12192000" cy="5670352"/>
          </a:xfrm>
          <a:prstGeom prst="rect">
            <a:avLst/>
          </a:prstGeom>
          <a:solidFill>
            <a:srgbClr val="8CBD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5" name="Picture 4" descr="A picture containing drawing&#10;&#10;Description automatically generated">
            <a:extLst>
              <a:ext uri="{FF2B5EF4-FFF2-40B4-BE49-F238E27FC236}">
                <a16:creationId xmlns:a16="http://schemas.microsoft.com/office/drawing/2014/main" id="{21619C33-00BE-426C-BFDD-DDC71D37EAE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788" r="1514" b="24474"/>
          <a:stretch/>
        </p:blipFill>
        <p:spPr>
          <a:xfrm>
            <a:off x="595902" y="847725"/>
            <a:ext cx="11034444" cy="530940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AD53441-1A1E-4D27-AFC0-0BBE2DCBBF70}"/>
              </a:ext>
            </a:extLst>
          </p:cNvPr>
          <p:cNvSpPr txBox="1"/>
          <p:nvPr/>
        </p:nvSpPr>
        <p:spPr>
          <a:xfrm>
            <a:off x="1782566" y="1318625"/>
            <a:ext cx="8804953" cy="33855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7000" dirty="0">
                <a:solidFill>
                  <a:srgbClr val="6555A0"/>
                </a:solidFill>
                <a:latin typeface="Impact" panose="020B0806030902050204" pitchFamily="34" charset="0"/>
              </a:rPr>
              <a:t>YOUR PRO TASK:</a:t>
            </a:r>
          </a:p>
          <a:p>
            <a:pPr algn="ctr"/>
            <a:r>
              <a:rPr lang="en-GB" sz="2400" b="1" dirty="0">
                <a:solidFill>
                  <a:srgbClr val="6555A0"/>
                </a:solidFill>
              </a:rPr>
              <a:t>Go through the FIVE HACKS and make a plan for which ONE OR TWO you will try this week. What exactly can you do? What is the priority for you right now?</a:t>
            </a:r>
          </a:p>
          <a:p>
            <a:pPr algn="ctr"/>
            <a:r>
              <a:rPr lang="en-GB" sz="2400" b="1" dirty="0">
                <a:solidFill>
                  <a:srgbClr val="C30D60"/>
                </a:solidFill>
              </a:rPr>
              <a:t>Review at the end of the week and try another HACK next week</a:t>
            </a:r>
          </a:p>
          <a:p>
            <a:pPr algn="ctr"/>
            <a:r>
              <a:rPr lang="en-GB" sz="2400" b="1" dirty="0">
                <a:solidFill>
                  <a:srgbClr val="8CBD23"/>
                </a:solidFill>
              </a:rPr>
              <a:t>Keep a record of what makes the most difference for you! </a:t>
            </a:r>
          </a:p>
          <a:p>
            <a:pPr algn="ctr"/>
            <a:r>
              <a:rPr lang="en-GB" sz="2400" b="1" dirty="0">
                <a:solidFill>
                  <a:srgbClr val="67C3CE"/>
                </a:solidFill>
              </a:rPr>
              <a:t>REPEAT AND BECOME A PRO!</a:t>
            </a:r>
          </a:p>
        </p:txBody>
      </p:sp>
      <p:pic>
        <p:nvPicPr>
          <p:cNvPr id="18" name="Picture 17" descr="A picture containing light&#10;&#10;Description automatically generated">
            <a:extLst>
              <a:ext uri="{FF2B5EF4-FFF2-40B4-BE49-F238E27FC236}">
                <a16:creationId xmlns:a16="http://schemas.microsoft.com/office/drawing/2014/main" id="{B0EB492F-423E-46DA-A709-02F51C19AB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3650" y="5653086"/>
            <a:ext cx="1738313" cy="1738313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A9BDFAA9-CC9D-4F2B-970B-E9753F911D59}"/>
              </a:ext>
            </a:extLst>
          </p:cNvPr>
          <p:cNvSpPr txBox="1"/>
          <p:nvPr/>
        </p:nvSpPr>
        <p:spPr>
          <a:xfrm>
            <a:off x="214312" y="6303633"/>
            <a:ext cx="268605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dirty="0">
                <a:solidFill>
                  <a:srgbClr val="6555A0"/>
                </a:solidFill>
                <a:latin typeface="Impact" panose="020B0806030902050204" pitchFamily="34" charset="0"/>
              </a:rPr>
              <a:t>ETHOS        </a:t>
            </a:r>
            <a:r>
              <a:rPr lang="en-GB" sz="2200" dirty="0">
                <a:solidFill>
                  <a:srgbClr val="67C3CE"/>
                </a:solidFill>
                <a:latin typeface="Impact" panose="020B0806030902050204" pitchFamily="34" charset="0"/>
              </a:rPr>
              <a:t>TIME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C74E6B6D-E905-4880-8F2F-3AEE1068640C}"/>
              </a:ext>
            </a:extLst>
          </p:cNvPr>
          <p:cNvSpPr/>
          <p:nvPr/>
        </p:nvSpPr>
        <p:spPr>
          <a:xfrm>
            <a:off x="930735" y="6334113"/>
            <a:ext cx="49564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b="1" dirty="0">
                <a:solidFill>
                  <a:srgbClr val="C30D60"/>
                </a:solidFill>
              </a:rPr>
              <a:t>⏰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358115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CD1AC538-4013-4F72-AA86-E8BED3AAD75D}"/>
              </a:ext>
            </a:extLst>
          </p:cNvPr>
          <p:cNvSpPr/>
          <p:nvPr/>
        </p:nvSpPr>
        <p:spPr>
          <a:xfrm>
            <a:off x="0" y="504825"/>
            <a:ext cx="12192000" cy="5670352"/>
          </a:xfrm>
          <a:prstGeom prst="rect">
            <a:avLst/>
          </a:prstGeom>
          <a:solidFill>
            <a:srgbClr val="6555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C30D60"/>
              </a:solidFill>
            </a:endParaRPr>
          </a:p>
        </p:txBody>
      </p:sp>
      <p:pic>
        <p:nvPicPr>
          <p:cNvPr id="18" name="Picture 17" descr="A picture containing light&#10;&#10;Description automatically generated">
            <a:extLst>
              <a:ext uri="{FF2B5EF4-FFF2-40B4-BE49-F238E27FC236}">
                <a16:creationId xmlns:a16="http://schemas.microsoft.com/office/drawing/2014/main" id="{B0EB492F-423E-46DA-A709-02F51C19AB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3650" y="5653086"/>
            <a:ext cx="1738313" cy="173831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C8C092C-72AC-4E48-A23E-CE082383290A}"/>
              </a:ext>
            </a:extLst>
          </p:cNvPr>
          <p:cNvSpPr txBox="1"/>
          <p:nvPr/>
        </p:nvSpPr>
        <p:spPr>
          <a:xfrm>
            <a:off x="705802" y="2304686"/>
            <a:ext cx="219456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0" dirty="0">
                <a:solidFill>
                  <a:srgbClr val="67C3CE"/>
                </a:solidFill>
                <a:latin typeface="Impact" panose="020B0806030902050204" pitchFamily="34" charset="0"/>
              </a:rPr>
              <a:t>1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9D2EE29-76B1-4EA1-BDC2-9E140AA847EC}"/>
              </a:ext>
            </a:extLst>
          </p:cNvPr>
          <p:cNvSpPr/>
          <p:nvPr/>
        </p:nvSpPr>
        <p:spPr>
          <a:xfrm>
            <a:off x="1803082" y="1262104"/>
            <a:ext cx="5763349" cy="44319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GB" sz="3000" dirty="0">
                <a:solidFill>
                  <a:schemeClr val="bg1"/>
                </a:solidFill>
                <a:latin typeface="Impact" panose="020B0806030902050204" pitchFamily="34" charset="0"/>
              </a:rPr>
              <a:t>Plan your time </a:t>
            </a:r>
          </a:p>
          <a:p>
            <a:pPr marL="285750" lvl="0" indent="-285750">
              <a:buFont typeface="Wingdings" panose="05000000000000000000" pitchFamily="2" charset="2"/>
              <a:buChar char="q"/>
            </a:pPr>
            <a:r>
              <a:rPr lang="en-GB" dirty="0">
                <a:solidFill>
                  <a:schemeClr val="bg1"/>
                </a:solidFill>
              </a:rPr>
              <a:t>Set alarms to remind you about your plan to study, it can be easy to get distracted by another activity.</a:t>
            </a:r>
          </a:p>
          <a:p>
            <a:pPr marL="285750" lvl="0" indent="-285750">
              <a:buFont typeface="Wingdings" panose="05000000000000000000" pitchFamily="2" charset="2"/>
              <a:buChar char="q"/>
            </a:pPr>
            <a:r>
              <a:rPr lang="en-GB" dirty="0">
                <a:solidFill>
                  <a:schemeClr val="bg1"/>
                </a:solidFill>
              </a:rPr>
              <a:t>Think about the time of day that you work best in.  Are you a morning person or do you prefer to start later in the day?</a:t>
            </a:r>
          </a:p>
          <a:p>
            <a:pPr marL="285750" lvl="0" indent="-285750">
              <a:buFont typeface="Wingdings" panose="05000000000000000000" pitchFamily="2" charset="2"/>
              <a:buChar char="q"/>
            </a:pPr>
            <a:r>
              <a:rPr lang="en-GB" dirty="0">
                <a:solidFill>
                  <a:schemeClr val="bg1"/>
                </a:solidFill>
              </a:rPr>
              <a:t>Put things up on your wall to remind you of important dates and deadlines.  This can also be useful for key phrases/dates/words that you need to remember.  Post it notes are your friend!</a:t>
            </a:r>
          </a:p>
          <a:p>
            <a:pPr marL="285750" lvl="0" indent="-285750">
              <a:buFont typeface="Wingdings" panose="05000000000000000000" pitchFamily="2" charset="2"/>
              <a:buChar char="q"/>
            </a:pPr>
            <a:r>
              <a:rPr lang="en-GB" dirty="0">
                <a:solidFill>
                  <a:schemeClr val="bg1"/>
                </a:solidFill>
              </a:rPr>
              <a:t>Learn to love a to-do list!  This will help to break things down into manageable chunks and will stop you feeling overwhelmed.</a:t>
            </a:r>
          </a:p>
          <a:p>
            <a:pPr marL="285750" lvl="0" indent="-285750">
              <a:buFont typeface="Wingdings" panose="05000000000000000000" pitchFamily="2" charset="2"/>
              <a:buChar char="q"/>
            </a:pPr>
            <a:r>
              <a:rPr lang="en-GB" dirty="0">
                <a:solidFill>
                  <a:schemeClr val="bg1"/>
                </a:solidFill>
              </a:rPr>
              <a:t>Set yourself time limits so that you don’t spend too long on one task leaving little time for another.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60B2015-336D-4080-A396-1EA39C5D0E30}"/>
              </a:ext>
            </a:extLst>
          </p:cNvPr>
          <p:cNvSpPr txBox="1"/>
          <p:nvPr/>
        </p:nvSpPr>
        <p:spPr>
          <a:xfrm>
            <a:off x="214312" y="6303633"/>
            <a:ext cx="268605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dirty="0">
                <a:solidFill>
                  <a:srgbClr val="6555A0"/>
                </a:solidFill>
                <a:latin typeface="Impact" panose="020B0806030902050204" pitchFamily="34" charset="0"/>
              </a:rPr>
              <a:t>ETHOS        </a:t>
            </a:r>
            <a:r>
              <a:rPr lang="en-GB" sz="2200" dirty="0">
                <a:solidFill>
                  <a:srgbClr val="67C3CE"/>
                </a:solidFill>
                <a:latin typeface="Impact" panose="020B0806030902050204" pitchFamily="34" charset="0"/>
              </a:rPr>
              <a:t>TIME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BFF3F29-B554-4939-85A6-050D4F060AB1}"/>
              </a:ext>
            </a:extLst>
          </p:cNvPr>
          <p:cNvSpPr/>
          <p:nvPr/>
        </p:nvSpPr>
        <p:spPr>
          <a:xfrm>
            <a:off x="930735" y="6334113"/>
            <a:ext cx="49564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b="1" dirty="0">
                <a:solidFill>
                  <a:srgbClr val="C30D60"/>
                </a:solidFill>
              </a:rPr>
              <a:t>⏰</a:t>
            </a:r>
            <a:endParaRPr lang="en-GB" dirty="0"/>
          </a:p>
        </p:txBody>
      </p:sp>
      <p:pic>
        <p:nvPicPr>
          <p:cNvPr id="5" name="Picture 4" descr="A large clock mounted to the side&#10;&#10;Description automatically generated">
            <a:extLst>
              <a:ext uri="{FF2B5EF4-FFF2-40B4-BE49-F238E27FC236}">
                <a16:creationId xmlns:a16="http://schemas.microsoft.com/office/drawing/2014/main" id="{78354497-8367-45C7-829A-BB9D58EFDC8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7566431" y="116109"/>
            <a:ext cx="4481731" cy="5925693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5136A42F-82B3-47AE-8E98-6AA97A1358DB}"/>
              </a:ext>
            </a:extLst>
          </p:cNvPr>
          <p:cNvSpPr txBox="1"/>
          <p:nvPr/>
        </p:nvSpPr>
        <p:spPr>
          <a:xfrm>
            <a:off x="858202" y="52941"/>
            <a:ext cx="1118996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dirty="0">
                <a:solidFill>
                  <a:srgbClr val="67C3CE"/>
                </a:solidFill>
                <a:latin typeface="Impact" panose="020B0806030902050204" pitchFamily="34" charset="0"/>
              </a:rPr>
              <a:t>What can you try this week?</a:t>
            </a:r>
          </a:p>
        </p:txBody>
      </p:sp>
    </p:spTree>
    <p:extLst>
      <p:ext uri="{BB962C8B-B14F-4D97-AF65-F5344CB8AC3E}">
        <p14:creationId xmlns:p14="http://schemas.microsoft.com/office/powerpoint/2010/main" val="35950814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CD1AC538-4013-4F72-AA86-E8BED3AAD75D}"/>
              </a:ext>
            </a:extLst>
          </p:cNvPr>
          <p:cNvSpPr/>
          <p:nvPr/>
        </p:nvSpPr>
        <p:spPr>
          <a:xfrm>
            <a:off x="0" y="504825"/>
            <a:ext cx="12192000" cy="5670352"/>
          </a:xfrm>
          <a:prstGeom prst="rect">
            <a:avLst/>
          </a:prstGeom>
          <a:solidFill>
            <a:srgbClr val="6555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C30D60"/>
              </a:solidFill>
            </a:endParaRPr>
          </a:p>
        </p:txBody>
      </p:sp>
      <p:pic>
        <p:nvPicPr>
          <p:cNvPr id="18" name="Picture 17" descr="A picture containing light&#10;&#10;Description automatically generated">
            <a:extLst>
              <a:ext uri="{FF2B5EF4-FFF2-40B4-BE49-F238E27FC236}">
                <a16:creationId xmlns:a16="http://schemas.microsoft.com/office/drawing/2014/main" id="{B0EB492F-423E-46DA-A709-02F51C19AB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3650" y="5653086"/>
            <a:ext cx="1738313" cy="1738313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19D2EE29-76B1-4EA1-BDC2-9E140AA847EC}"/>
              </a:ext>
            </a:extLst>
          </p:cNvPr>
          <p:cNvSpPr/>
          <p:nvPr/>
        </p:nvSpPr>
        <p:spPr>
          <a:xfrm>
            <a:off x="1727755" y="1194767"/>
            <a:ext cx="6614865" cy="46628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GB" sz="3300" dirty="0">
                <a:solidFill>
                  <a:schemeClr val="bg1"/>
                </a:solidFill>
                <a:latin typeface="Impact" panose="020B0806030902050204" pitchFamily="34" charset="0"/>
              </a:rPr>
              <a:t>Remove distractions </a:t>
            </a:r>
          </a:p>
          <a:p>
            <a:pPr marL="342900" lvl="0" indent="-342900">
              <a:buFont typeface="Wingdings" panose="05000000000000000000" pitchFamily="2" charset="2"/>
              <a:buChar char="q"/>
            </a:pPr>
            <a:r>
              <a:rPr lang="en-GB" sz="2200" dirty="0">
                <a:solidFill>
                  <a:schemeClr val="bg1"/>
                </a:solidFill>
              </a:rPr>
              <a:t>Change where you study every so often, particularly if you are finding it hard to focus.  </a:t>
            </a:r>
          </a:p>
          <a:p>
            <a:pPr marL="342900" lvl="0" indent="-342900">
              <a:buFont typeface="Wingdings" panose="05000000000000000000" pitchFamily="2" charset="2"/>
              <a:buChar char="q"/>
            </a:pPr>
            <a:r>
              <a:rPr lang="en-GB" sz="2200" dirty="0">
                <a:solidFill>
                  <a:schemeClr val="bg1"/>
                </a:solidFill>
              </a:rPr>
              <a:t>TV, it’s too easy to watch just one more episode and before you know it the day has gone.  Instead use it as a reward for your efforts.</a:t>
            </a:r>
          </a:p>
          <a:p>
            <a:pPr marL="342900" lvl="0" indent="-342900">
              <a:buFont typeface="Wingdings" panose="05000000000000000000" pitchFamily="2" charset="2"/>
              <a:buChar char="q"/>
            </a:pPr>
            <a:r>
              <a:rPr lang="en-GB" sz="2200" dirty="0">
                <a:solidFill>
                  <a:schemeClr val="bg1"/>
                </a:solidFill>
              </a:rPr>
              <a:t>Leave your phone in another room, constant notifications can be very distracting and tempting to reply to.</a:t>
            </a:r>
          </a:p>
          <a:p>
            <a:pPr marL="342900" lvl="0" indent="-342900">
              <a:buFont typeface="Wingdings" panose="05000000000000000000" pitchFamily="2" charset="2"/>
              <a:buChar char="q"/>
            </a:pPr>
            <a:r>
              <a:rPr lang="en-GB" sz="2200" dirty="0">
                <a:solidFill>
                  <a:schemeClr val="bg1"/>
                </a:solidFill>
              </a:rPr>
              <a:t>People can be a big distraction, share you study plans with the people that are important to you.  They will then be able to support you rather than distract you. </a:t>
            </a:r>
          </a:p>
          <a:p>
            <a:r>
              <a:rPr lang="en-GB" sz="2200" dirty="0">
                <a:solidFill>
                  <a:schemeClr val="bg1"/>
                </a:solidFill>
              </a:rPr>
              <a:t>   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3CB1D8B-EB70-4572-BEE4-BB2FFF00CBDA}"/>
              </a:ext>
            </a:extLst>
          </p:cNvPr>
          <p:cNvSpPr txBox="1"/>
          <p:nvPr/>
        </p:nvSpPr>
        <p:spPr>
          <a:xfrm>
            <a:off x="630475" y="2100907"/>
            <a:ext cx="219456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0" dirty="0">
                <a:solidFill>
                  <a:srgbClr val="67C3CE"/>
                </a:solidFill>
                <a:latin typeface="Impact" panose="020B0806030902050204" pitchFamily="34" charset="0"/>
              </a:rPr>
              <a:t>2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60B2015-336D-4080-A396-1EA39C5D0E30}"/>
              </a:ext>
            </a:extLst>
          </p:cNvPr>
          <p:cNvSpPr txBox="1"/>
          <p:nvPr/>
        </p:nvSpPr>
        <p:spPr>
          <a:xfrm>
            <a:off x="214312" y="6303633"/>
            <a:ext cx="268605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dirty="0">
                <a:solidFill>
                  <a:srgbClr val="6555A0"/>
                </a:solidFill>
                <a:latin typeface="Impact" panose="020B0806030902050204" pitchFamily="34" charset="0"/>
              </a:rPr>
              <a:t>ETHOS        </a:t>
            </a:r>
            <a:r>
              <a:rPr lang="en-GB" sz="2200" dirty="0">
                <a:solidFill>
                  <a:srgbClr val="67C3CE"/>
                </a:solidFill>
                <a:latin typeface="Impact" panose="020B0806030902050204" pitchFamily="34" charset="0"/>
              </a:rPr>
              <a:t>TIME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BFF3F29-B554-4939-85A6-050D4F060AB1}"/>
              </a:ext>
            </a:extLst>
          </p:cNvPr>
          <p:cNvSpPr/>
          <p:nvPr/>
        </p:nvSpPr>
        <p:spPr>
          <a:xfrm>
            <a:off x="930735" y="6334113"/>
            <a:ext cx="49564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b="1" dirty="0">
                <a:solidFill>
                  <a:srgbClr val="C30D60"/>
                </a:solidFill>
              </a:rPr>
              <a:t>⏰</a:t>
            </a:r>
            <a:endParaRPr lang="en-GB" dirty="0"/>
          </a:p>
        </p:txBody>
      </p:sp>
      <p:pic>
        <p:nvPicPr>
          <p:cNvPr id="4" name="Picture 3" descr="A cat wearing a hat&#10;&#10;Description automatically generated">
            <a:extLst>
              <a:ext uri="{FF2B5EF4-FFF2-40B4-BE49-F238E27FC236}">
                <a16:creationId xmlns:a16="http://schemas.microsoft.com/office/drawing/2014/main" id="{5836DA1E-5F60-4FE9-A156-05F815F476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8582025" y="1142707"/>
            <a:ext cx="3143250" cy="4714875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DE77A2B0-2A93-4954-8E22-FFC718EFFD41}"/>
              </a:ext>
            </a:extLst>
          </p:cNvPr>
          <p:cNvSpPr txBox="1"/>
          <p:nvPr/>
        </p:nvSpPr>
        <p:spPr>
          <a:xfrm>
            <a:off x="858202" y="52941"/>
            <a:ext cx="1118996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dirty="0">
                <a:solidFill>
                  <a:srgbClr val="67C3CE"/>
                </a:solidFill>
                <a:latin typeface="Impact" panose="020B0806030902050204" pitchFamily="34" charset="0"/>
              </a:rPr>
              <a:t>What can you try this week?</a:t>
            </a:r>
          </a:p>
        </p:txBody>
      </p:sp>
    </p:spTree>
    <p:extLst>
      <p:ext uri="{BB962C8B-B14F-4D97-AF65-F5344CB8AC3E}">
        <p14:creationId xmlns:p14="http://schemas.microsoft.com/office/powerpoint/2010/main" val="28682512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CD1AC538-4013-4F72-AA86-E8BED3AAD75D}"/>
              </a:ext>
            </a:extLst>
          </p:cNvPr>
          <p:cNvSpPr/>
          <p:nvPr/>
        </p:nvSpPr>
        <p:spPr>
          <a:xfrm>
            <a:off x="0" y="504825"/>
            <a:ext cx="12192000" cy="5670352"/>
          </a:xfrm>
          <a:prstGeom prst="rect">
            <a:avLst/>
          </a:prstGeom>
          <a:solidFill>
            <a:srgbClr val="C30D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C30D60"/>
              </a:solidFill>
            </a:endParaRPr>
          </a:p>
        </p:txBody>
      </p:sp>
      <p:pic>
        <p:nvPicPr>
          <p:cNvPr id="18" name="Picture 17" descr="A picture containing light&#10;&#10;Description automatically generated">
            <a:extLst>
              <a:ext uri="{FF2B5EF4-FFF2-40B4-BE49-F238E27FC236}">
                <a16:creationId xmlns:a16="http://schemas.microsoft.com/office/drawing/2014/main" id="{B0EB492F-423E-46DA-A709-02F51C19AB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3650" y="5653086"/>
            <a:ext cx="1738313" cy="1738313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19D2EE29-76B1-4EA1-BDC2-9E140AA847EC}"/>
              </a:ext>
            </a:extLst>
          </p:cNvPr>
          <p:cNvSpPr/>
          <p:nvPr/>
        </p:nvSpPr>
        <p:spPr>
          <a:xfrm>
            <a:off x="2570232" y="1421265"/>
            <a:ext cx="4691987" cy="46628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GB" sz="3300" dirty="0">
                <a:solidFill>
                  <a:schemeClr val="bg1"/>
                </a:solidFill>
                <a:latin typeface="Impact" panose="020B0806030902050204" pitchFamily="34" charset="0"/>
              </a:rPr>
              <a:t>Learn, Rest, Repeat </a:t>
            </a:r>
          </a:p>
          <a:p>
            <a:pPr lvl="0"/>
            <a:r>
              <a:rPr lang="en-GB" sz="3300" dirty="0">
                <a:solidFill>
                  <a:schemeClr val="bg1"/>
                </a:solidFill>
              </a:rPr>
              <a:t>Start your study session by reviewing what you did previously.  Repetition helps to secure memories, helping you to feel confident about moving on to the next task.</a:t>
            </a:r>
          </a:p>
          <a:p>
            <a:endParaRPr lang="en-GB" sz="3300" dirty="0">
              <a:solidFill>
                <a:schemeClr val="bg1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3CB1D8B-EB70-4572-BEE4-BB2FFF00CBDA}"/>
              </a:ext>
            </a:extLst>
          </p:cNvPr>
          <p:cNvSpPr txBox="1"/>
          <p:nvPr/>
        </p:nvSpPr>
        <p:spPr>
          <a:xfrm>
            <a:off x="1113362" y="2522144"/>
            <a:ext cx="219456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0" dirty="0">
                <a:solidFill>
                  <a:srgbClr val="67C3CE"/>
                </a:solidFill>
                <a:latin typeface="Impact" panose="020B0806030902050204" pitchFamily="34" charset="0"/>
              </a:rPr>
              <a:t>3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60B2015-336D-4080-A396-1EA39C5D0E30}"/>
              </a:ext>
            </a:extLst>
          </p:cNvPr>
          <p:cNvSpPr txBox="1"/>
          <p:nvPr/>
        </p:nvSpPr>
        <p:spPr>
          <a:xfrm>
            <a:off x="214312" y="6303633"/>
            <a:ext cx="268605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dirty="0">
                <a:solidFill>
                  <a:srgbClr val="6555A0"/>
                </a:solidFill>
                <a:latin typeface="Impact" panose="020B0806030902050204" pitchFamily="34" charset="0"/>
              </a:rPr>
              <a:t>ETHOS        </a:t>
            </a:r>
            <a:r>
              <a:rPr lang="en-GB" sz="2200" dirty="0">
                <a:solidFill>
                  <a:srgbClr val="67C3CE"/>
                </a:solidFill>
                <a:latin typeface="Impact" panose="020B0806030902050204" pitchFamily="34" charset="0"/>
              </a:rPr>
              <a:t>TIME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BFF3F29-B554-4939-85A6-050D4F060AB1}"/>
              </a:ext>
            </a:extLst>
          </p:cNvPr>
          <p:cNvSpPr/>
          <p:nvPr/>
        </p:nvSpPr>
        <p:spPr>
          <a:xfrm>
            <a:off x="930735" y="6334113"/>
            <a:ext cx="49564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b="1" dirty="0">
                <a:solidFill>
                  <a:srgbClr val="C30D60"/>
                </a:solidFill>
              </a:rPr>
              <a:t>⏰</a:t>
            </a:r>
            <a:endParaRPr lang="en-GB" dirty="0"/>
          </a:p>
        </p:txBody>
      </p:sp>
      <p:pic>
        <p:nvPicPr>
          <p:cNvPr id="4" name="Picture 3" descr="A picture containing plate, sign&#10;&#10;Description automatically generated">
            <a:extLst>
              <a:ext uri="{FF2B5EF4-FFF2-40B4-BE49-F238E27FC236}">
                <a16:creationId xmlns:a16="http://schemas.microsoft.com/office/drawing/2014/main" id="{D850717D-AFCB-4CF4-8F43-A5989DA1DF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7062298" y="1027569"/>
            <a:ext cx="4829665" cy="4626417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1E920F18-530F-49FC-9F5A-96E9480BAC97}"/>
              </a:ext>
            </a:extLst>
          </p:cNvPr>
          <p:cNvSpPr txBox="1"/>
          <p:nvPr/>
        </p:nvSpPr>
        <p:spPr>
          <a:xfrm>
            <a:off x="858202" y="52941"/>
            <a:ext cx="1118996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dirty="0">
                <a:solidFill>
                  <a:srgbClr val="67C3CE"/>
                </a:solidFill>
                <a:latin typeface="Impact" panose="020B0806030902050204" pitchFamily="34" charset="0"/>
              </a:rPr>
              <a:t>What can you try this week?</a:t>
            </a:r>
          </a:p>
        </p:txBody>
      </p:sp>
    </p:spTree>
    <p:extLst>
      <p:ext uri="{BB962C8B-B14F-4D97-AF65-F5344CB8AC3E}">
        <p14:creationId xmlns:p14="http://schemas.microsoft.com/office/powerpoint/2010/main" val="9863835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CD1AC538-4013-4F72-AA86-E8BED3AAD75D}"/>
              </a:ext>
            </a:extLst>
          </p:cNvPr>
          <p:cNvSpPr/>
          <p:nvPr/>
        </p:nvSpPr>
        <p:spPr>
          <a:xfrm>
            <a:off x="0" y="504825"/>
            <a:ext cx="12192000" cy="5670352"/>
          </a:xfrm>
          <a:prstGeom prst="rect">
            <a:avLst/>
          </a:prstGeom>
          <a:solidFill>
            <a:srgbClr val="6555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C30D60"/>
              </a:solidFill>
            </a:endParaRPr>
          </a:p>
        </p:txBody>
      </p:sp>
      <p:pic>
        <p:nvPicPr>
          <p:cNvPr id="18" name="Picture 17" descr="A picture containing light&#10;&#10;Description automatically generated">
            <a:extLst>
              <a:ext uri="{FF2B5EF4-FFF2-40B4-BE49-F238E27FC236}">
                <a16:creationId xmlns:a16="http://schemas.microsoft.com/office/drawing/2014/main" id="{B0EB492F-423E-46DA-A709-02F51C19AB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3650" y="5653086"/>
            <a:ext cx="1738313" cy="173831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C8C092C-72AC-4E48-A23E-CE082383290A}"/>
              </a:ext>
            </a:extLst>
          </p:cNvPr>
          <p:cNvSpPr txBox="1"/>
          <p:nvPr/>
        </p:nvSpPr>
        <p:spPr>
          <a:xfrm>
            <a:off x="823988" y="542998"/>
            <a:ext cx="219456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0" dirty="0">
                <a:solidFill>
                  <a:srgbClr val="67C3CE"/>
                </a:solidFill>
                <a:latin typeface="Impact" panose="020B0806030902050204" pitchFamily="34" charset="0"/>
              </a:rPr>
              <a:t>4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9D2EE29-76B1-4EA1-BDC2-9E140AA847EC}"/>
              </a:ext>
            </a:extLst>
          </p:cNvPr>
          <p:cNvSpPr/>
          <p:nvPr/>
        </p:nvSpPr>
        <p:spPr>
          <a:xfrm>
            <a:off x="1921268" y="671454"/>
            <a:ext cx="6380251" cy="57092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GB" sz="3300" dirty="0">
                <a:solidFill>
                  <a:schemeClr val="bg1"/>
                </a:solidFill>
                <a:latin typeface="Impact" panose="020B0806030902050204" pitchFamily="34" charset="0"/>
              </a:rPr>
              <a:t>Move around </a:t>
            </a:r>
          </a:p>
          <a:p>
            <a:pPr lvl="0"/>
            <a:r>
              <a:rPr lang="en-GB" sz="2300" dirty="0">
                <a:solidFill>
                  <a:schemeClr val="bg1"/>
                </a:solidFill>
              </a:rPr>
              <a:t>Physical exercise can help you to focus and stay on task.  It can also improve your Mental Health, even if it’s just a walk around the block regularly.</a:t>
            </a:r>
          </a:p>
          <a:p>
            <a:r>
              <a:rPr lang="en-GB" sz="2300" dirty="0">
                <a:solidFill>
                  <a:schemeClr val="bg1"/>
                </a:solidFill>
              </a:rPr>
              <a:t> </a:t>
            </a:r>
          </a:p>
          <a:p>
            <a:pPr lvl="0"/>
            <a:r>
              <a:rPr lang="en-GB" sz="3300" dirty="0">
                <a:solidFill>
                  <a:schemeClr val="bg1"/>
                </a:solidFill>
                <a:latin typeface="Impact" panose="020B0806030902050204" pitchFamily="34" charset="0"/>
              </a:rPr>
              <a:t>Sleep </a:t>
            </a:r>
          </a:p>
          <a:p>
            <a:pPr marL="342900" lvl="0" indent="-342900">
              <a:buFont typeface="Wingdings" panose="05000000000000000000" pitchFamily="2" charset="2"/>
              <a:buChar char="q"/>
            </a:pPr>
            <a:r>
              <a:rPr lang="en-GB" sz="2300" dirty="0">
                <a:solidFill>
                  <a:schemeClr val="bg1"/>
                </a:solidFill>
              </a:rPr>
              <a:t>Sleep gives you energy and boosts your immune system helping your body recover from Illnesses.</a:t>
            </a:r>
          </a:p>
          <a:p>
            <a:pPr marL="342900" lvl="0" indent="-342900">
              <a:buFont typeface="Wingdings" panose="05000000000000000000" pitchFamily="2" charset="2"/>
              <a:buChar char="q"/>
            </a:pPr>
            <a:r>
              <a:rPr lang="en-GB" sz="2300" dirty="0">
                <a:solidFill>
                  <a:schemeClr val="bg1"/>
                </a:solidFill>
              </a:rPr>
              <a:t>Rest your mind, sleep helps your brain to recover and revive itself, storing your memories and creating new ideas.  Important when studying.</a:t>
            </a:r>
          </a:p>
          <a:p>
            <a:pPr marL="342900" lvl="0" indent="-342900">
              <a:buFont typeface="Wingdings" panose="05000000000000000000" pitchFamily="2" charset="2"/>
              <a:buChar char="q"/>
            </a:pPr>
            <a:r>
              <a:rPr lang="en-GB" sz="2300" dirty="0">
                <a:solidFill>
                  <a:schemeClr val="bg1"/>
                </a:solidFill>
              </a:rPr>
              <a:t>Sleep allows your mind to unwind and de-stress.  This allows your mental and emotional wellbeing to be restored.</a:t>
            </a:r>
          </a:p>
          <a:p>
            <a:endParaRPr lang="en-GB" sz="2300" dirty="0">
              <a:solidFill>
                <a:schemeClr val="bg1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3CB1D8B-EB70-4572-BEE4-BB2FFF00CBDA}"/>
              </a:ext>
            </a:extLst>
          </p:cNvPr>
          <p:cNvSpPr txBox="1"/>
          <p:nvPr/>
        </p:nvSpPr>
        <p:spPr>
          <a:xfrm>
            <a:off x="898955" y="2343766"/>
            <a:ext cx="219456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0" dirty="0">
                <a:solidFill>
                  <a:srgbClr val="67C3CE"/>
                </a:solidFill>
                <a:latin typeface="Impact" panose="020B0806030902050204" pitchFamily="34" charset="0"/>
              </a:rPr>
              <a:t>5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60B2015-336D-4080-A396-1EA39C5D0E30}"/>
              </a:ext>
            </a:extLst>
          </p:cNvPr>
          <p:cNvSpPr txBox="1"/>
          <p:nvPr/>
        </p:nvSpPr>
        <p:spPr>
          <a:xfrm>
            <a:off x="214312" y="6303633"/>
            <a:ext cx="268605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dirty="0">
                <a:solidFill>
                  <a:srgbClr val="6555A0"/>
                </a:solidFill>
                <a:latin typeface="Impact" panose="020B0806030902050204" pitchFamily="34" charset="0"/>
              </a:rPr>
              <a:t>ETHOS        </a:t>
            </a:r>
            <a:r>
              <a:rPr lang="en-GB" sz="2200" dirty="0">
                <a:solidFill>
                  <a:srgbClr val="67C3CE"/>
                </a:solidFill>
                <a:latin typeface="Impact" panose="020B0806030902050204" pitchFamily="34" charset="0"/>
              </a:rPr>
              <a:t>TIME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BFF3F29-B554-4939-85A6-050D4F060AB1}"/>
              </a:ext>
            </a:extLst>
          </p:cNvPr>
          <p:cNvSpPr/>
          <p:nvPr/>
        </p:nvSpPr>
        <p:spPr>
          <a:xfrm>
            <a:off x="930735" y="6334113"/>
            <a:ext cx="49564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b="1" dirty="0">
                <a:solidFill>
                  <a:srgbClr val="C30D60"/>
                </a:solidFill>
              </a:rPr>
              <a:t>⏰</a:t>
            </a:r>
            <a:endParaRPr lang="en-GB" dirty="0"/>
          </a:p>
        </p:txBody>
      </p:sp>
      <p:pic>
        <p:nvPicPr>
          <p:cNvPr id="8" name="Picture 7" descr="A close up of a sign&#10;&#10;Description automatically generated">
            <a:extLst>
              <a:ext uri="{FF2B5EF4-FFF2-40B4-BE49-F238E27FC236}">
                <a16:creationId xmlns:a16="http://schemas.microsoft.com/office/drawing/2014/main" id="{87E7B449-62D4-404B-A9F7-C78FA1B735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8568974" y="2015813"/>
            <a:ext cx="3169352" cy="26425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0FB027E1-FDDA-4E4F-B54C-DE09C1017FA8}"/>
              </a:ext>
            </a:extLst>
          </p:cNvPr>
          <p:cNvSpPr txBox="1"/>
          <p:nvPr/>
        </p:nvSpPr>
        <p:spPr>
          <a:xfrm>
            <a:off x="858202" y="52941"/>
            <a:ext cx="1118996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dirty="0">
                <a:solidFill>
                  <a:srgbClr val="67C3CE"/>
                </a:solidFill>
                <a:latin typeface="Impact" panose="020B0806030902050204" pitchFamily="34" charset="0"/>
              </a:rPr>
              <a:t>What can you try this week?</a:t>
            </a:r>
          </a:p>
        </p:txBody>
      </p:sp>
    </p:spTree>
    <p:extLst>
      <p:ext uri="{BB962C8B-B14F-4D97-AF65-F5344CB8AC3E}">
        <p14:creationId xmlns:p14="http://schemas.microsoft.com/office/powerpoint/2010/main" val="38507914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CD1AC538-4013-4F72-AA86-E8BED3AAD75D}"/>
              </a:ext>
            </a:extLst>
          </p:cNvPr>
          <p:cNvSpPr/>
          <p:nvPr/>
        </p:nvSpPr>
        <p:spPr>
          <a:xfrm>
            <a:off x="2266" y="445891"/>
            <a:ext cx="12192000" cy="5662294"/>
          </a:xfrm>
          <a:prstGeom prst="rect">
            <a:avLst/>
          </a:prstGeom>
          <a:solidFill>
            <a:srgbClr val="8CBD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C30D60"/>
              </a:solidFill>
            </a:endParaRPr>
          </a:p>
        </p:txBody>
      </p:sp>
      <p:pic>
        <p:nvPicPr>
          <p:cNvPr id="18" name="Picture 17" descr="A picture containing light&#10;&#10;Description automatically generated">
            <a:extLst>
              <a:ext uri="{FF2B5EF4-FFF2-40B4-BE49-F238E27FC236}">
                <a16:creationId xmlns:a16="http://schemas.microsoft.com/office/drawing/2014/main" id="{B0EB492F-423E-46DA-A709-02F51C19AB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3650" y="5653086"/>
            <a:ext cx="1738313" cy="173831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C1BD0874-69AE-47A9-A74D-686FE37875E4}"/>
              </a:ext>
            </a:extLst>
          </p:cNvPr>
          <p:cNvSpPr txBox="1"/>
          <p:nvPr/>
        </p:nvSpPr>
        <p:spPr>
          <a:xfrm>
            <a:off x="214312" y="6303633"/>
            <a:ext cx="268605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dirty="0">
                <a:solidFill>
                  <a:srgbClr val="6555A0"/>
                </a:solidFill>
                <a:latin typeface="Impact" panose="020B0806030902050204" pitchFamily="34" charset="0"/>
              </a:rPr>
              <a:t>ETHOS        </a:t>
            </a:r>
            <a:r>
              <a:rPr lang="en-GB" sz="2200" dirty="0">
                <a:solidFill>
                  <a:srgbClr val="67C3CE"/>
                </a:solidFill>
                <a:latin typeface="Impact" panose="020B0806030902050204" pitchFamily="34" charset="0"/>
              </a:rPr>
              <a:t>TIME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D42F7CC-DE9A-4F85-82F3-AF8C199B94FF}"/>
              </a:ext>
            </a:extLst>
          </p:cNvPr>
          <p:cNvSpPr/>
          <p:nvPr/>
        </p:nvSpPr>
        <p:spPr>
          <a:xfrm>
            <a:off x="930735" y="6334113"/>
            <a:ext cx="49564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b="1" dirty="0">
                <a:solidFill>
                  <a:srgbClr val="C30D60"/>
                </a:solidFill>
              </a:rPr>
              <a:t>⏰</a:t>
            </a:r>
            <a:endParaRPr lang="en-GB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CFC3F85-1985-4E82-BA26-FAD9876C7788}"/>
              </a:ext>
            </a:extLst>
          </p:cNvPr>
          <p:cNvSpPr/>
          <p:nvPr/>
        </p:nvSpPr>
        <p:spPr>
          <a:xfrm>
            <a:off x="4322451" y="1446385"/>
            <a:ext cx="7121246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300" dirty="0">
                <a:solidFill>
                  <a:srgbClr val="C30D60"/>
                </a:solidFill>
                <a:latin typeface="Impact" panose="020B0806030902050204" pitchFamily="34" charset="0"/>
              </a:rPr>
              <a:t>Further Reading &amp; Resources:</a:t>
            </a:r>
            <a:endParaRPr lang="en-GB" sz="2400" dirty="0">
              <a:solidFill>
                <a:srgbClr val="C30D60"/>
              </a:solidFill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0FF37E3-2DBD-4A3F-A346-9B01A92F9164}"/>
              </a:ext>
            </a:extLst>
          </p:cNvPr>
          <p:cNvSpPr/>
          <p:nvPr/>
        </p:nvSpPr>
        <p:spPr>
          <a:xfrm>
            <a:off x="4322451" y="2200558"/>
            <a:ext cx="7121246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200" b="1" dirty="0">
                <a:solidFill>
                  <a:schemeClr val="bg1"/>
                </a:solidFill>
              </a:rPr>
              <a:t>Lessons to study skills, find lots of useful stuff on BBC Bitesize. </a:t>
            </a:r>
            <a:r>
              <a:rPr lang="en-GB" sz="2200" b="1" u="sng" dirty="0">
                <a:solidFill>
                  <a:schemeClr val="bg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https://www.bbc.co.uk/bitesize</a:t>
            </a:r>
            <a:endParaRPr lang="en-GB" sz="2200" b="1" u="sng" dirty="0">
              <a:solidFill>
                <a:schemeClr val="bg1"/>
              </a:solidFill>
            </a:endParaRPr>
          </a:p>
          <a:p>
            <a:endParaRPr lang="en-GB" sz="2200" b="1" dirty="0">
              <a:solidFill>
                <a:schemeClr val="bg1"/>
              </a:solidFill>
            </a:endParaRPr>
          </a:p>
          <a:p>
            <a:r>
              <a:rPr lang="en-GB" sz="2200" b="1" dirty="0">
                <a:solidFill>
                  <a:schemeClr val="bg1"/>
                </a:solidFill>
              </a:rPr>
              <a:t>Top advice on how to get that all important sleep you need</a:t>
            </a:r>
          </a:p>
          <a:p>
            <a:r>
              <a:rPr lang="en-GB" sz="2200" b="1" u="sng" dirty="0">
                <a:solidFill>
                  <a:schemeClr val="bg1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https://www.nhs.uk/oneyou/for-your-body/sleep-better/</a:t>
            </a:r>
            <a:endParaRPr lang="en-GB" sz="2200" b="1" dirty="0">
              <a:solidFill>
                <a:schemeClr val="bg1"/>
              </a:solidFill>
            </a:endParaRPr>
          </a:p>
          <a:p>
            <a:endParaRPr lang="en-GB" sz="2200" b="1" dirty="0">
              <a:solidFill>
                <a:schemeClr val="bg1"/>
              </a:solidFill>
            </a:endParaRPr>
          </a:p>
          <a:p>
            <a:r>
              <a:rPr lang="en-GB" sz="2200" b="1" dirty="0">
                <a:solidFill>
                  <a:schemeClr val="bg1"/>
                </a:solidFill>
              </a:rPr>
              <a:t>Feeling stressed out by exams and need some advice?</a:t>
            </a:r>
          </a:p>
          <a:p>
            <a:r>
              <a:rPr lang="en-GB" sz="2200" b="1" u="sng" dirty="0">
                <a:solidFill>
                  <a:schemeClr val="bg1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https://youngminds.org.uk/find-help/feelings-and-symptoms/exam-stress/</a:t>
            </a:r>
            <a:endParaRPr lang="en-GB" sz="2200" b="1" dirty="0">
              <a:solidFill>
                <a:schemeClr val="bg1"/>
              </a:solidFill>
            </a:endParaRPr>
          </a:p>
          <a:p>
            <a:endParaRPr lang="en-GB" sz="2200" b="1" dirty="0">
              <a:solidFill>
                <a:schemeClr val="bg1"/>
              </a:solidFill>
            </a:endParaRPr>
          </a:p>
        </p:txBody>
      </p:sp>
      <p:pic>
        <p:nvPicPr>
          <p:cNvPr id="2052" name="Picture 4" descr="Childline provides vital support to children in Scotland during ...">
            <a:extLst>
              <a:ext uri="{FF2B5EF4-FFF2-40B4-BE49-F238E27FC236}">
                <a16:creationId xmlns:a16="http://schemas.microsoft.com/office/drawing/2014/main" id="{9055A2C0-A48A-4BAD-B67A-0A9EC0E784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424" y="4324186"/>
            <a:ext cx="2987884" cy="14005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18D95E61-021E-4870-871C-2DFA5F0F27D6}"/>
              </a:ext>
            </a:extLst>
          </p:cNvPr>
          <p:cNvSpPr/>
          <p:nvPr/>
        </p:nvSpPr>
        <p:spPr>
          <a:xfrm>
            <a:off x="854467" y="3701690"/>
            <a:ext cx="7121246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300" dirty="0">
                <a:solidFill>
                  <a:srgbClr val="6555A0"/>
                </a:solidFill>
                <a:latin typeface="Impact" panose="020B0806030902050204" pitchFamily="34" charset="0"/>
              </a:rPr>
              <a:t>Need to talk?</a:t>
            </a:r>
            <a:endParaRPr lang="en-GB" sz="2400" dirty="0">
              <a:solidFill>
                <a:srgbClr val="6555A0"/>
              </a:solidFill>
            </a:endParaRPr>
          </a:p>
        </p:txBody>
      </p:sp>
      <p:pic>
        <p:nvPicPr>
          <p:cNvPr id="3" name="Picture 2" descr="A person standing in front of a brick building&#10;&#10;Description automatically generated">
            <a:extLst>
              <a:ext uri="{FF2B5EF4-FFF2-40B4-BE49-F238E27FC236}">
                <a16:creationId xmlns:a16="http://schemas.microsoft.com/office/drawing/2014/main" id="{B1C592F3-637B-4087-B7CF-8EA8F8CC689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09090"/>
            <a:ext cx="3987359" cy="2619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99970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188C4976903E541AB7D1E613D94B0F1" ma:contentTypeVersion="13" ma:contentTypeDescription="Create a new document." ma:contentTypeScope="" ma:versionID="7dd5bbbb27f5f8757ec63ed99e0bae10">
  <xsd:schema xmlns:xsd="http://www.w3.org/2001/XMLSchema" xmlns:xs="http://www.w3.org/2001/XMLSchema" xmlns:p="http://schemas.microsoft.com/office/2006/metadata/properties" xmlns:ns3="37af3ff4-80a8-418f-9a52-e4e06faffa3f" xmlns:ns4="adc6a89d-54e9-41ab-a0ab-ba91336a010f" targetNamespace="http://schemas.microsoft.com/office/2006/metadata/properties" ma:root="true" ma:fieldsID="2a99bb3507fac5904b1ee4366e305183" ns3:_="" ns4:_="">
    <xsd:import namespace="37af3ff4-80a8-418f-9a52-e4e06faffa3f"/>
    <xsd:import namespace="adc6a89d-54e9-41ab-a0ab-ba91336a010f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OCR" minOccurs="0"/>
                <xsd:element ref="ns3:MediaServiceDateTaken" minOccurs="0"/>
                <xsd:element ref="ns3:MediaServiceLocation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7af3ff4-80a8-418f-9a52-e4e06faffa3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3" nillable="true" ma:displayName="Location" ma:internalName="MediaServiceLocation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dc6a89d-54e9-41ab-a0ab-ba91336a010f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6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3628F52-6BC5-4958-A3E4-D7A62E5BEAD1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B7412661-110B-4C86-ADA7-E4C84FCC5D4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7af3ff4-80a8-418f-9a52-e4e06faffa3f"/>
    <ds:schemaRef ds:uri="adc6a89d-54e9-41ab-a0ab-ba91336a010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A0DAC99E-941E-4357-A3E9-EE486FEF04C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686</TotalTime>
  <Words>601</Words>
  <Application>Microsoft Office PowerPoint</Application>
  <PresentationFormat>Widescreen</PresentationFormat>
  <Paragraphs>62</Paragraphs>
  <Slides>8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Arial</vt:lpstr>
      <vt:lpstr>Calibri</vt:lpstr>
      <vt:lpstr>Calibri Light</vt:lpstr>
      <vt:lpstr>Impact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Dave Boden</dc:creator>
  <cp:lastModifiedBy>Dave Boden</cp:lastModifiedBy>
  <cp:revision>87</cp:revision>
  <dcterms:created xsi:type="dcterms:W3CDTF">2020-03-30T13:24:15Z</dcterms:created>
  <dcterms:modified xsi:type="dcterms:W3CDTF">2020-06-26T21:34:38Z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0x010100C188C4976903E541AB7D1E613D94B0F1</vt:lpwstr>
  </property>
</Properties>
</file>