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65" r:id="rId6"/>
    <p:sldId id="262" r:id="rId7"/>
    <p:sldId id="260"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e Boden" initials="DB" lastIdx="1" clrIdx="0">
    <p:extLst>
      <p:ext uri="{19B8F6BF-5375-455C-9EA6-DF929625EA0E}">
        <p15:presenceInfo xmlns:p15="http://schemas.microsoft.com/office/powerpoint/2012/main" userId="S::dboden@imgroup.co.uk::5cea911c-260b-4484-ac3b-8193fff383a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0D60"/>
    <a:srgbClr val="6555A0"/>
    <a:srgbClr val="67C3CE"/>
    <a:srgbClr val="8CBD2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93792" autoAdjust="0"/>
  </p:normalViewPr>
  <p:slideViewPr>
    <p:cSldViewPr snapToGrid="0">
      <p:cViewPr varScale="1">
        <p:scale>
          <a:sx n="62" d="100"/>
          <a:sy n="62" d="100"/>
        </p:scale>
        <p:origin x="828" y="-124"/>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57CDA-E0E5-4BF2-BA4D-571D3FE995E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7E2EA3-244C-49C7-906A-4049A54C59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C88B2E8-D440-49E4-B52C-06F49BA2E126}"/>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5" name="Footer Placeholder 4">
            <a:extLst>
              <a:ext uri="{FF2B5EF4-FFF2-40B4-BE49-F238E27FC236}">
                <a16:creationId xmlns:a16="http://schemas.microsoft.com/office/drawing/2014/main" id="{0A7D1AF4-0384-4A52-9CE3-255759F38E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169FB77-5BB6-4F9F-93DF-154ADC939ECA}"/>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14896231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800A-3402-402C-AD6C-D257A309B67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AE04219-D068-476B-AAAB-E449474BF5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5C2005A-6BF2-4F8B-8EA3-F61C9C316E15}"/>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5" name="Footer Placeholder 4">
            <a:extLst>
              <a:ext uri="{FF2B5EF4-FFF2-40B4-BE49-F238E27FC236}">
                <a16:creationId xmlns:a16="http://schemas.microsoft.com/office/drawing/2014/main" id="{CD36E5CB-FBD4-49C2-AE80-603B514E56F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153C99-9939-4A54-A390-2FD8A14A0610}"/>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5664961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02F43D-9BC6-4B19-A73F-C06A94E7D30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70836F9-CA95-4BFE-9A8C-721F140D833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E4C3964-DAD1-4A9F-949C-51CA642B8369}"/>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5" name="Footer Placeholder 4">
            <a:extLst>
              <a:ext uri="{FF2B5EF4-FFF2-40B4-BE49-F238E27FC236}">
                <a16:creationId xmlns:a16="http://schemas.microsoft.com/office/drawing/2014/main" id="{CA624865-8AAD-4727-9423-F9B6B045EEE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F282BFD-0BC6-4D59-A3A9-4D5639A7E327}"/>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733541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8BEA60-9363-4E02-91A5-F9A76529AD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CEF70D0-98BC-41F9-BD6D-B95039B20E8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DD5227F-C5BE-49E8-ABF3-82AA02B533DA}"/>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5" name="Footer Placeholder 4">
            <a:extLst>
              <a:ext uri="{FF2B5EF4-FFF2-40B4-BE49-F238E27FC236}">
                <a16:creationId xmlns:a16="http://schemas.microsoft.com/office/drawing/2014/main" id="{83431250-A40B-407C-B2B6-78C8D8DDF28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410686-DBE8-45E7-8A8F-6D17555BC4D7}"/>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274315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5DC91-FB84-4A4F-8101-680C5C8B43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BC36567-1F9F-4379-AA9E-FBB1D73C07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8270C66-496E-4146-84F9-E444CD7B7EDB}"/>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5" name="Footer Placeholder 4">
            <a:extLst>
              <a:ext uri="{FF2B5EF4-FFF2-40B4-BE49-F238E27FC236}">
                <a16:creationId xmlns:a16="http://schemas.microsoft.com/office/drawing/2014/main" id="{53C7771B-9B03-4CE9-89DA-D8C273A5C8B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5CCDA8-8B4C-4A30-8747-96E7D7E9D935}"/>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2960964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CB13E-D07A-4CFA-AA50-5337D8F31EA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24FCC93-C4B3-4B3F-A570-75B4E6F5275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39C47BA-E99B-4EAF-9C56-52CA75E8EE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60BBFDA-9196-44FF-AA55-C794C9D801FD}"/>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6" name="Footer Placeholder 5">
            <a:extLst>
              <a:ext uri="{FF2B5EF4-FFF2-40B4-BE49-F238E27FC236}">
                <a16:creationId xmlns:a16="http://schemas.microsoft.com/office/drawing/2014/main" id="{1D566097-3E65-41D0-8543-A694C3F5B3D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3332FD-5BD1-4BAA-B1DB-D8EC9E9AE2A9}"/>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3715634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5DF3C-40C6-4099-B899-70A90528F923}"/>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B87F080-8AD7-4418-8C59-1F028332E8D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662F7A3-90EE-4C04-B9CD-DCAADC90AC4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64EF5583-DCEF-4DC2-AC24-082395797ED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EC66506-A8B2-48FB-9359-9C7D7747DF5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384C8B0-5276-4E3F-B500-C593B9070B8A}"/>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8" name="Footer Placeholder 7">
            <a:extLst>
              <a:ext uri="{FF2B5EF4-FFF2-40B4-BE49-F238E27FC236}">
                <a16:creationId xmlns:a16="http://schemas.microsoft.com/office/drawing/2014/main" id="{FA6DD4C3-C283-4C88-877E-51943690D25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D6ECCCE-0F55-4CAE-BE15-5B2642A4CD0C}"/>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745438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1B3C0-E5D5-4B92-9F49-BE7FABA8312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878AE17-529A-4600-9FED-8FACFCE53255}"/>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4" name="Footer Placeholder 3">
            <a:extLst>
              <a:ext uri="{FF2B5EF4-FFF2-40B4-BE49-F238E27FC236}">
                <a16:creationId xmlns:a16="http://schemas.microsoft.com/office/drawing/2014/main" id="{6237A116-532B-4BB1-A5F6-EB07F5DB81F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82F0043-DE0E-4227-BBEF-D1A92CF55983}"/>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3692351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6C3095-A4C4-4660-A8F8-0F4E491C23BB}"/>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3" name="Footer Placeholder 2">
            <a:extLst>
              <a:ext uri="{FF2B5EF4-FFF2-40B4-BE49-F238E27FC236}">
                <a16:creationId xmlns:a16="http://schemas.microsoft.com/office/drawing/2014/main" id="{B3AD753D-6DF8-49DB-A814-6FA4E08AD8C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24AA299-AF1E-434E-B618-D6D015B15805}"/>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2949953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57189-0C40-44B5-82FE-60AA4C9CE2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34CFC9D-3953-4CF4-A9C8-759F2AE93B5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F5F91C43-2F5D-43A2-90BB-BE9F4835F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C8C997-2487-4BB0-9A3B-3B176D751443}"/>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6" name="Footer Placeholder 5">
            <a:extLst>
              <a:ext uri="{FF2B5EF4-FFF2-40B4-BE49-F238E27FC236}">
                <a16:creationId xmlns:a16="http://schemas.microsoft.com/office/drawing/2014/main" id="{65B1E394-7159-42AD-A115-0687B0F0801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79CBCC0-82B4-47F7-819F-16CDC59987C7}"/>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1435000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132C8-029A-4A2C-A43F-93E39F4F9A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2CB1729-4A1C-45DB-B488-53DC33768B9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B6E3382-C9D0-4E40-9C31-590E2CCE7EB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67712D-2AF5-43A2-B68A-DB34D0BE66B2}"/>
              </a:ext>
            </a:extLst>
          </p:cNvPr>
          <p:cNvSpPr>
            <a:spLocks noGrp="1"/>
          </p:cNvSpPr>
          <p:nvPr>
            <p:ph type="dt" sz="half" idx="10"/>
          </p:nvPr>
        </p:nvSpPr>
        <p:spPr/>
        <p:txBody>
          <a:bodyPr/>
          <a:lstStyle/>
          <a:p>
            <a:fld id="{1C8F07ED-CA16-4156-B7FB-023D6225223B}" type="datetimeFigureOut">
              <a:rPr lang="en-GB" smtClean="0"/>
              <a:t>01/05/2020</a:t>
            </a:fld>
            <a:endParaRPr lang="en-GB"/>
          </a:p>
        </p:txBody>
      </p:sp>
      <p:sp>
        <p:nvSpPr>
          <p:cNvPr id="6" name="Footer Placeholder 5">
            <a:extLst>
              <a:ext uri="{FF2B5EF4-FFF2-40B4-BE49-F238E27FC236}">
                <a16:creationId xmlns:a16="http://schemas.microsoft.com/office/drawing/2014/main" id="{2DC8BCC8-D388-4902-8DBB-1F7CE2D88CC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7C0B88A-B3CB-4FD6-867E-A12E1B0EB4F3}"/>
              </a:ext>
            </a:extLst>
          </p:cNvPr>
          <p:cNvSpPr>
            <a:spLocks noGrp="1"/>
          </p:cNvSpPr>
          <p:nvPr>
            <p:ph type="sldNum" sz="quarter" idx="12"/>
          </p:nvPr>
        </p:nvSpPr>
        <p:spPr/>
        <p:txBody>
          <a:bodyPr/>
          <a:lstStyle/>
          <a:p>
            <a:fld id="{CB3A8BAF-2AAD-4484-B795-71915C59B6F5}" type="slidenum">
              <a:rPr lang="en-GB" smtClean="0"/>
              <a:t>‹#›</a:t>
            </a:fld>
            <a:endParaRPr lang="en-GB"/>
          </a:p>
        </p:txBody>
      </p:sp>
    </p:spTree>
    <p:extLst>
      <p:ext uri="{BB962C8B-B14F-4D97-AF65-F5344CB8AC3E}">
        <p14:creationId xmlns:p14="http://schemas.microsoft.com/office/powerpoint/2010/main" val="3203314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0DE9528-208E-4772-9176-5EE1F17FD24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0D23144-AECB-4091-A5D1-580633E4F8C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C8993D2-5DA1-4948-99EB-751A4AFDBA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F07ED-CA16-4156-B7FB-023D6225223B}" type="datetimeFigureOut">
              <a:rPr lang="en-GB" smtClean="0"/>
              <a:t>01/05/2020</a:t>
            </a:fld>
            <a:endParaRPr lang="en-GB"/>
          </a:p>
        </p:txBody>
      </p:sp>
      <p:sp>
        <p:nvSpPr>
          <p:cNvPr id="5" name="Footer Placeholder 4">
            <a:extLst>
              <a:ext uri="{FF2B5EF4-FFF2-40B4-BE49-F238E27FC236}">
                <a16:creationId xmlns:a16="http://schemas.microsoft.com/office/drawing/2014/main" id="{82ECED55-9CEE-4A55-9DAE-F8822BF64BB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599E2FB-C0DA-46E9-B541-BC2E916B50A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B3A8BAF-2AAD-4484-B795-71915C59B6F5}" type="slidenum">
              <a:rPr lang="en-GB" smtClean="0"/>
              <a:t>‹#›</a:t>
            </a:fld>
            <a:endParaRPr lang="en-GB"/>
          </a:p>
        </p:txBody>
      </p:sp>
    </p:spTree>
    <p:extLst>
      <p:ext uri="{BB962C8B-B14F-4D97-AF65-F5344CB8AC3E}">
        <p14:creationId xmlns:p14="http://schemas.microsoft.com/office/powerpoint/2010/main" val="707966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slideLayout" Target="../slideLayouts/slideLayout1.xml"/><Relationship Id="rId1" Type="http://schemas.openxmlformats.org/officeDocument/2006/relationships/video" Target="https://www.youtube.com/embed/G-megFVQRrY?feature=oembed" TargetMode="Externa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 Id="rId9" Type="http://schemas.openxmlformats.org/officeDocument/2006/relationships/image" Target="../media/image8.jpeg"/></Relationships>
</file>

<file path=ppt/slides/_rels/slide3.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9.jp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image" Target="../media/image10.jpg"/><Relationship Id="rId7"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504825"/>
            <a:ext cx="12192000" cy="5670352"/>
          </a:xfrm>
          <a:prstGeom prst="rect">
            <a:avLst/>
          </a:prstGeom>
          <a:solidFill>
            <a:srgbClr val="8CBD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5" name="Picture 4" descr="A picture containing drawing&#10;&#10;Description automatically generated">
            <a:extLst>
              <a:ext uri="{FF2B5EF4-FFF2-40B4-BE49-F238E27FC236}">
                <a16:creationId xmlns:a16="http://schemas.microsoft.com/office/drawing/2014/main" id="{21619C33-00BE-426C-BFDD-DDC71D37EAE0}"/>
              </a:ext>
            </a:extLst>
          </p:cNvPr>
          <p:cNvPicPr>
            <a:picLocks noChangeAspect="1"/>
          </p:cNvPicPr>
          <p:nvPr/>
        </p:nvPicPr>
        <p:blipFill rotWithShape="1">
          <a:blip r:embed="rId2">
            <a:extLst>
              <a:ext uri="{28A0092B-C50C-407E-A947-70E740481C1C}">
                <a14:useLocalDpi xmlns:a14="http://schemas.microsoft.com/office/drawing/2010/main" val="0"/>
              </a:ext>
            </a:extLst>
          </a:blip>
          <a:srcRect t="24788" r="1514" b="24474"/>
          <a:stretch/>
        </p:blipFill>
        <p:spPr>
          <a:xfrm>
            <a:off x="942975" y="847725"/>
            <a:ext cx="10306050" cy="5309402"/>
          </a:xfrm>
          <a:prstGeom prst="rect">
            <a:avLst/>
          </a:prstGeom>
        </p:spPr>
      </p:pic>
      <p:sp>
        <p:nvSpPr>
          <p:cNvPr id="8" name="TextBox 7">
            <a:extLst>
              <a:ext uri="{FF2B5EF4-FFF2-40B4-BE49-F238E27FC236}">
                <a16:creationId xmlns:a16="http://schemas.microsoft.com/office/drawing/2014/main" id="{EAD53441-1A1E-4D27-AFC0-0BBE2DCBBF70}"/>
              </a:ext>
            </a:extLst>
          </p:cNvPr>
          <p:cNvSpPr txBox="1"/>
          <p:nvPr/>
        </p:nvSpPr>
        <p:spPr>
          <a:xfrm>
            <a:off x="2447925" y="1229627"/>
            <a:ext cx="7705725" cy="3554819"/>
          </a:xfrm>
          <a:prstGeom prst="rect">
            <a:avLst/>
          </a:prstGeom>
          <a:noFill/>
        </p:spPr>
        <p:txBody>
          <a:bodyPr wrap="square" rtlCol="0">
            <a:spAutoFit/>
          </a:bodyPr>
          <a:lstStyle/>
          <a:p>
            <a:pPr algn="ctr"/>
            <a:r>
              <a:rPr lang="en-GB" sz="7500" dirty="0">
                <a:solidFill>
                  <a:srgbClr val="6555A0"/>
                </a:solidFill>
                <a:latin typeface="Impact" panose="020B0806030902050204" pitchFamily="34" charset="0"/>
              </a:rPr>
              <a:t>FIVE WAYS TO MAKE THE MOST OUT OF YOUR TIME…</a:t>
            </a: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19" name="TextBox 18">
            <a:extLst>
              <a:ext uri="{FF2B5EF4-FFF2-40B4-BE49-F238E27FC236}">
                <a16:creationId xmlns:a16="http://schemas.microsoft.com/office/drawing/2014/main" id="{A9BDFAA9-CC9D-4F2B-970B-E9753F911D59}"/>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26" name="Rectangle 25">
            <a:extLst>
              <a:ext uri="{FF2B5EF4-FFF2-40B4-BE49-F238E27FC236}">
                <a16:creationId xmlns:a16="http://schemas.microsoft.com/office/drawing/2014/main" id="{C74E6B6D-E905-4880-8F2F-3AEE1068640C}"/>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9" name="Group 8">
            <a:extLst>
              <a:ext uri="{FF2B5EF4-FFF2-40B4-BE49-F238E27FC236}">
                <a16:creationId xmlns:a16="http://schemas.microsoft.com/office/drawing/2014/main" id="{679D75E3-967B-4972-967D-7976590CA8C9}"/>
              </a:ext>
            </a:extLst>
          </p:cNvPr>
          <p:cNvGrpSpPr/>
          <p:nvPr/>
        </p:nvGrpSpPr>
        <p:grpSpPr>
          <a:xfrm>
            <a:off x="3477318" y="5626385"/>
            <a:ext cx="7705725" cy="1056225"/>
            <a:chOff x="3477318" y="5729125"/>
            <a:chExt cx="7705725" cy="1056225"/>
          </a:xfrm>
        </p:grpSpPr>
        <p:sp>
          <p:nvSpPr>
            <p:cNvPr id="10" name="TextBox 9">
              <a:extLst>
                <a:ext uri="{FF2B5EF4-FFF2-40B4-BE49-F238E27FC236}">
                  <a16:creationId xmlns:a16="http://schemas.microsoft.com/office/drawing/2014/main" id="{CC91EABC-3E69-417E-B77B-01E4BB36EB65}"/>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1" name="Picture 10" descr="A picture containing drawing&#10;&#10;Description automatically generated">
              <a:extLst>
                <a:ext uri="{FF2B5EF4-FFF2-40B4-BE49-F238E27FC236}">
                  <a16:creationId xmlns:a16="http://schemas.microsoft.com/office/drawing/2014/main" id="{D12A9349-98C4-4679-8859-4D7AC502342C}"/>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2" name="Picture 2" descr="Facebook - Wikiquote">
              <a:extLst>
                <a:ext uri="{FF2B5EF4-FFF2-40B4-BE49-F238E27FC236}">
                  <a16:creationId xmlns:a16="http://schemas.microsoft.com/office/drawing/2014/main" id="{182080E9-B3E3-482B-B215-DAE19D5D11B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4" descr="How Snapchatters are adapting to the COVID-19 health crisis">
              <a:extLst>
                <a:ext uri="{FF2B5EF4-FFF2-40B4-BE49-F238E27FC236}">
                  <a16:creationId xmlns:a16="http://schemas.microsoft.com/office/drawing/2014/main" id="{4A93A56A-9A94-45D1-8BB6-03BA0E3897F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6" descr="Twitter (@Twitter) | Twitter">
              <a:extLst>
                <a:ext uri="{FF2B5EF4-FFF2-40B4-BE49-F238E27FC236}">
                  <a16:creationId xmlns:a16="http://schemas.microsoft.com/office/drawing/2014/main" id="{13ACF4EB-0F4E-4919-8FE8-FDD1DAD35A0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8" descr="TIC TOC DZ - Home | Facebook">
              <a:extLst>
                <a:ext uri="{FF2B5EF4-FFF2-40B4-BE49-F238E27FC236}">
                  <a16:creationId xmlns:a16="http://schemas.microsoft.com/office/drawing/2014/main" id="{71053EA9-26EC-4A86-ACDD-3A671572237D}"/>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42859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B1C654-308F-47C7-81F2-0261AF880F6E}"/>
              </a:ext>
            </a:extLst>
          </p:cNvPr>
          <p:cNvSpPr/>
          <p:nvPr/>
        </p:nvSpPr>
        <p:spPr>
          <a:xfrm>
            <a:off x="0" y="565079"/>
            <a:ext cx="12192000" cy="5568594"/>
          </a:xfrm>
          <a:prstGeom prst="rect">
            <a:avLst/>
          </a:prstGeom>
          <a:solidFill>
            <a:srgbClr val="C30D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13" name="TextBox 12">
            <a:extLst>
              <a:ext uri="{FF2B5EF4-FFF2-40B4-BE49-F238E27FC236}">
                <a16:creationId xmlns:a16="http://schemas.microsoft.com/office/drawing/2014/main" id="{788A5E84-D93E-4582-9A2A-B4D7962C791E}"/>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4" name="Rectangle 13">
            <a:extLst>
              <a:ext uri="{FF2B5EF4-FFF2-40B4-BE49-F238E27FC236}">
                <a16:creationId xmlns:a16="http://schemas.microsoft.com/office/drawing/2014/main" id="{01C39633-E7AA-4C30-A315-457AEFCBE210}"/>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9" name="Group 8">
            <a:extLst>
              <a:ext uri="{FF2B5EF4-FFF2-40B4-BE49-F238E27FC236}">
                <a16:creationId xmlns:a16="http://schemas.microsoft.com/office/drawing/2014/main" id="{FA1FBDA4-D0F6-446A-B4F4-D6CD702B0129}"/>
              </a:ext>
            </a:extLst>
          </p:cNvPr>
          <p:cNvGrpSpPr/>
          <p:nvPr/>
        </p:nvGrpSpPr>
        <p:grpSpPr>
          <a:xfrm>
            <a:off x="3477318" y="5729125"/>
            <a:ext cx="7705725" cy="1056225"/>
            <a:chOff x="3477318" y="5729125"/>
            <a:chExt cx="7705725" cy="1056225"/>
          </a:xfrm>
        </p:grpSpPr>
        <p:sp>
          <p:nvSpPr>
            <p:cNvPr id="10" name="TextBox 9">
              <a:extLst>
                <a:ext uri="{FF2B5EF4-FFF2-40B4-BE49-F238E27FC236}">
                  <a16:creationId xmlns:a16="http://schemas.microsoft.com/office/drawing/2014/main" id="{AB04220B-1BE1-41AB-9A39-110C7C1A4624}"/>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5" name="Picture 14" descr="A picture containing drawing&#10;&#10;Description automatically generated">
              <a:extLst>
                <a:ext uri="{FF2B5EF4-FFF2-40B4-BE49-F238E27FC236}">
                  <a16:creationId xmlns:a16="http://schemas.microsoft.com/office/drawing/2014/main" id="{EBB118A7-204D-4974-A301-163890CF1ECA}"/>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6" name="Picture 2" descr="Facebook - Wikiquote">
              <a:extLst>
                <a:ext uri="{FF2B5EF4-FFF2-40B4-BE49-F238E27FC236}">
                  <a16:creationId xmlns:a16="http://schemas.microsoft.com/office/drawing/2014/main" id="{FE26D647-A37E-40EB-BC46-F08F7B7A31A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ow Snapchatters are adapting to the COVID-19 health crisis">
              <a:extLst>
                <a:ext uri="{FF2B5EF4-FFF2-40B4-BE49-F238E27FC236}">
                  <a16:creationId xmlns:a16="http://schemas.microsoft.com/office/drawing/2014/main" id="{8CC39478-6AAC-465A-B026-255BCB09D43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Twitter (@Twitter) | Twitter">
              <a:extLst>
                <a:ext uri="{FF2B5EF4-FFF2-40B4-BE49-F238E27FC236}">
                  <a16:creationId xmlns:a16="http://schemas.microsoft.com/office/drawing/2014/main" id="{F49A9574-0B4A-49FC-AC16-9E9099A11E14}"/>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TIC TOC DZ - Home | Facebook">
              <a:extLst>
                <a:ext uri="{FF2B5EF4-FFF2-40B4-BE49-F238E27FC236}">
                  <a16:creationId xmlns:a16="http://schemas.microsoft.com/office/drawing/2014/main" id="{D02B9F14-E08F-42ED-915C-926ADE9DBDDA}"/>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Rectangle 20">
            <a:extLst>
              <a:ext uri="{FF2B5EF4-FFF2-40B4-BE49-F238E27FC236}">
                <a16:creationId xmlns:a16="http://schemas.microsoft.com/office/drawing/2014/main" id="{A524A7D7-3AEA-496F-9A42-A8BA95488470}"/>
              </a:ext>
            </a:extLst>
          </p:cNvPr>
          <p:cNvSpPr/>
          <p:nvPr/>
        </p:nvSpPr>
        <p:spPr>
          <a:xfrm>
            <a:off x="0" y="671661"/>
            <a:ext cx="12192000" cy="784830"/>
          </a:xfrm>
          <a:prstGeom prst="rect">
            <a:avLst/>
          </a:prstGeom>
        </p:spPr>
        <p:txBody>
          <a:bodyPr wrap="square">
            <a:spAutoFit/>
          </a:bodyPr>
          <a:lstStyle/>
          <a:p>
            <a:pPr algn="ctr"/>
            <a:r>
              <a:rPr lang="en-US" sz="4500" i="1" dirty="0">
                <a:solidFill>
                  <a:schemeClr val="bg1"/>
                </a:solidFill>
                <a:latin typeface="Impact" panose="020B0806030902050204" pitchFamily="34" charset="0"/>
              </a:rPr>
              <a:t>CHECK OUT TODAY’S VIDEO…</a:t>
            </a:r>
            <a:endParaRPr lang="en-GB" sz="3000" dirty="0">
              <a:solidFill>
                <a:schemeClr val="bg1"/>
              </a:solidFill>
              <a:latin typeface="Impact" panose="020B0806030902050204" pitchFamily="34" charset="0"/>
            </a:endParaRPr>
          </a:p>
        </p:txBody>
      </p:sp>
      <p:pic>
        <p:nvPicPr>
          <p:cNvPr id="2" name="Online Media 1" title="5 ways to make use of your time, With Daniel &amp; Husnaa #education #time #learning #mentalhealth #fun">
            <a:hlinkClick r:id="" action="ppaction://media"/>
            <a:extLst>
              <a:ext uri="{FF2B5EF4-FFF2-40B4-BE49-F238E27FC236}">
                <a16:creationId xmlns:a16="http://schemas.microsoft.com/office/drawing/2014/main" id="{3E16CC76-7885-45EB-AF3D-C4BEB038D6A9}"/>
              </a:ext>
            </a:extLst>
          </p:cNvPr>
          <p:cNvPicPr>
            <a:picLocks noRot="1" noChangeAspect="1"/>
          </p:cNvPicPr>
          <p:nvPr>
            <a:videoFile r:link="rId1"/>
          </p:nvPr>
        </p:nvPicPr>
        <p:blipFill>
          <a:blip r:embed="rId9"/>
          <a:stretch>
            <a:fillRect/>
          </a:stretch>
        </p:blipFill>
        <p:spPr>
          <a:xfrm>
            <a:off x="2678520" y="1563073"/>
            <a:ext cx="6834960" cy="3844665"/>
          </a:xfrm>
          <a:prstGeom prst="rect">
            <a:avLst/>
          </a:prstGeom>
        </p:spPr>
      </p:pic>
    </p:spTree>
    <p:extLst>
      <p:ext uri="{BB962C8B-B14F-4D97-AF65-F5344CB8AC3E}">
        <p14:creationId xmlns:p14="http://schemas.microsoft.com/office/powerpoint/2010/main" val="65240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7B1C654-308F-47C7-81F2-0261AF880F6E}"/>
              </a:ext>
            </a:extLst>
          </p:cNvPr>
          <p:cNvSpPr/>
          <p:nvPr/>
        </p:nvSpPr>
        <p:spPr>
          <a:xfrm>
            <a:off x="0" y="565079"/>
            <a:ext cx="12192000" cy="5568594"/>
          </a:xfrm>
          <a:prstGeom prst="rect">
            <a:avLst/>
          </a:prstGeom>
          <a:solidFill>
            <a:srgbClr val="C30D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pic>
        <p:nvPicPr>
          <p:cNvPr id="8" name="Picture 7">
            <a:extLst>
              <a:ext uri="{FF2B5EF4-FFF2-40B4-BE49-F238E27FC236}">
                <a16:creationId xmlns:a16="http://schemas.microsoft.com/office/drawing/2014/main" id="{1C7C076E-5B2E-4209-BD70-B39FE043CABC}"/>
              </a:ext>
            </a:extLst>
          </p:cNvPr>
          <p:cNvPicPr>
            <a:picLocks noChangeAspect="1"/>
          </p:cNvPicPr>
          <p:nvPr/>
        </p:nvPicPr>
        <p:blipFill rotWithShape="1">
          <a:blip r:embed="rId3">
            <a:extLst>
              <a:ext uri="{28A0092B-C50C-407E-A947-70E740481C1C}">
                <a14:useLocalDpi xmlns:a14="http://schemas.microsoft.com/office/drawing/2010/main" val="0"/>
              </a:ext>
            </a:extLst>
          </a:blip>
          <a:srcRect t="16074" r="3134" b="18865"/>
          <a:stretch/>
        </p:blipFill>
        <p:spPr>
          <a:xfrm>
            <a:off x="304011" y="619763"/>
            <a:ext cx="2320114" cy="1558358"/>
          </a:xfrm>
          <a:prstGeom prst="rect">
            <a:avLst/>
          </a:prstGeom>
        </p:spPr>
      </p:pic>
      <p:sp>
        <p:nvSpPr>
          <p:cNvPr id="12" name="TextBox 11">
            <a:extLst>
              <a:ext uri="{FF2B5EF4-FFF2-40B4-BE49-F238E27FC236}">
                <a16:creationId xmlns:a16="http://schemas.microsoft.com/office/drawing/2014/main" id="{B92B818C-7E25-40AE-A875-FE29A4B142B5}"/>
              </a:ext>
            </a:extLst>
          </p:cNvPr>
          <p:cNvSpPr txBox="1"/>
          <p:nvPr/>
        </p:nvSpPr>
        <p:spPr>
          <a:xfrm>
            <a:off x="-36335" y="1054456"/>
            <a:ext cx="3187344" cy="523220"/>
          </a:xfrm>
          <a:prstGeom prst="rect">
            <a:avLst/>
          </a:prstGeom>
          <a:noFill/>
        </p:spPr>
        <p:txBody>
          <a:bodyPr wrap="square" rtlCol="0">
            <a:spAutoFit/>
          </a:bodyPr>
          <a:lstStyle/>
          <a:p>
            <a:pPr algn="ctr"/>
            <a:r>
              <a:rPr lang="en-GB" sz="2800" dirty="0">
                <a:solidFill>
                  <a:srgbClr val="6555A0"/>
                </a:solidFill>
                <a:latin typeface="Impact" panose="020B0806030902050204" pitchFamily="34" charset="0"/>
              </a:rPr>
              <a:t>Purpose? </a:t>
            </a:r>
          </a:p>
        </p:txBody>
      </p:sp>
      <p:sp>
        <p:nvSpPr>
          <p:cNvPr id="13" name="TextBox 12">
            <a:extLst>
              <a:ext uri="{FF2B5EF4-FFF2-40B4-BE49-F238E27FC236}">
                <a16:creationId xmlns:a16="http://schemas.microsoft.com/office/drawing/2014/main" id="{788A5E84-D93E-4582-9A2A-B4D7962C791E}"/>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4" name="Rectangle 13">
            <a:extLst>
              <a:ext uri="{FF2B5EF4-FFF2-40B4-BE49-F238E27FC236}">
                <a16:creationId xmlns:a16="http://schemas.microsoft.com/office/drawing/2014/main" id="{01C39633-E7AA-4C30-A315-457AEFCBE210}"/>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sp>
        <p:nvSpPr>
          <p:cNvPr id="11" name="Rectangle 10">
            <a:extLst>
              <a:ext uri="{FF2B5EF4-FFF2-40B4-BE49-F238E27FC236}">
                <a16:creationId xmlns:a16="http://schemas.microsoft.com/office/drawing/2014/main" id="{19D2EE29-76B1-4EA1-BDC2-9E140AA847EC}"/>
              </a:ext>
            </a:extLst>
          </p:cNvPr>
          <p:cNvSpPr/>
          <p:nvPr/>
        </p:nvSpPr>
        <p:spPr>
          <a:xfrm>
            <a:off x="1178559" y="1916511"/>
            <a:ext cx="10231817" cy="3323987"/>
          </a:xfrm>
          <a:prstGeom prst="rect">
            <a:avLst/>
          </a:prstGeom>
        </p:spPr>
        <p:txBody>
          <a:bodyPr wrap="square">
            <a:spAutoFit/>
          </a:bodyPr>
          <a:lstStyle/>
          <a:p>
            <a:r>
              <a:rPr lang="en-US" sz="4500" dirty="0">
                <a:solidFill>
                  <a:schemeClr val="bg1"/>
                </a:solidFill>
              </a:rPr>
              <a:t>When plans are interrupted it can feel like you are wandering and have no purpose. By putting a new PLAN in place we get vision and direction. </a:t>
            </a:r>
          </a:p>
          <a:p>
            <a:endParaRPr lang="en-GB" sz="3000" dirty="0">
              <a:solidFill>
                <a:schemeClr val="bg1"/>
              </a:solidFill>
              <a:latin typeface="Impact" panose="020B0806030902050204" pitchFamily="34" charset="0"/>
            </a:endParaRPr>
          </a:p>
        </p:txBody>
      </p:sp>
      <p:grpSp>
        <p:nvGrpSpPr>
          <p:cNvPr id="9" name="Group 8">
            <a:extLst>
              <a:ext uri="{FF2B5EF4-FFF2-40B4-BE49-F238E27FC236}">
                <a16:creationId xmlns:a16="http://schemas.microsoft.com/office/drawing/2014/main" id="{01E46B50-545D-47A5-AB72-74CDB504D5DA}"/>
              </a:ext>
            </a:extLst>
          </p:cNvPr>
          <p:cNvGrpSpPr/>
          <p:nvPr/>
        </p:nvGrpSpPr>
        <p:grpSpPr>
          <a:xfrm>
            <a:off x="3477318" y="5626385"/>
            <a:ext cx="7705725" cy="1056225"/>
            <a:chOff x="3477318" y="5729125"/>
            <a:chExt cx="7705725" cy="1056225"/>
          </a:xfrm>
        </p:grpSpPr>
        <p:sp>
          <p:nvSpPr>
            <p:cNvPr id="10" name="TextBox 9">
              <a:extLst>
                <a:ext uri="{FF2B5EF4-FFF2-40B4-BE49-F238E27FC236}">
                  <a16:creationId xmlns:a16="http://schemas.microsoft.com/office/drawing/2014/main" id="{131E78E0-7525-4848-B863-7B737D9D59F6}"/>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5" name="Picture 14" descr="A picture containing drawing&#10;&#10;Description automatically generated">
              <a:extLst>
                <a:ext uri="{FF2B5EF4-FFF2-40B4-BE49-F238E27FC236}">
                  <a16:creationId xmlns:a16="http://schemas.microsoft.com/office/drawing/2014/main" id="{2B3FD47F-007B-47C5-9A91-952CDC4E31AE}"/>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6" name="Picture 2" descr="Facebook - Wikiquote">
              <a:extLst>
                <a:ext uri="{FF2B5EF4-FFF2-40B4-BE49-F238E27FC236}">
                  <a16:creationId xmlns:a16="http://schemas.microsoft.com/office/drawing/2014/main" id="{7A322BE5-9B45-4F4F-BC20-FBF4D08EDB7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4" descr="How Snapchatters are adapting to the COVID-19 health crisis">
              <a:extLst>
                <a:ext uri="{FF2B5EF4-FFF2-40B4-BE49-F238E27FC236}">
                  <a16:creationId xmlns:a16="http://schemas.microsoft.com/office/drawing/2014/main" id="{E6F64FBC-708E-4E66-BA3E-DE32A36D464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6" descr="Twitter (@Twitter) | Twitter">
              <a:extLst>
                <a:ext uri="{FF2B5EF4-FFF2-40B4-BE49-F238E27FC236}">
                  <a16:creationId xmlns:a16="http://schemas.microsoft.com/office/drawing/2014/main" id="{A3CF3198-B439-4F8A-BFD0-772C7AD1802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8" descr="TIC TOC DZ - Home | Facebook">
              <a:extLst>
                <a:ext uri="{FF2B5EF4-FFF2-40B4-BE49-F238E27FC236}">
                  <a16:creationId xmlns:a16="http://schemas.microsoft.com/office/drawing/2014/main" id="{9CA645EE-8E62-493E-AD79-40D8B6639606}"/>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5380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484276"/>
            <a:ext cx="12192000" cy="5767733"/>
          </a:xfrm>
          <a:prstGeom prst="rect">
            <a:avLst/>
          </a:prstGeom>
          <a:solidFill>
            <a:srgbClr val="655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30D60"/>
              </a:solidFill>
            </a:endParaRP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2" name="TextBox 1">
            <a:extLst>
              <a:ext uri="{FF2B5EF4-FFF2-40B4-BE49-F238E27FC236}">
                <a16:creationId xmlns:a16="http://schemas.microsoft.com/office/drawing/2014/main" id="{2C8C092C-72AC-4E48-A23E-CE082383290A}"/>
              </a:ext>
            </a:extLst>
          </p:cNvPr>
          <p:cNvSpPr txBox="1"/>
          <p:nvPr/>
        </p:nvSpPr>
        <p:spPr>
          <a:xfrm>
            <a:off x="1711231" y="747543"/>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1</a:t>
            </a:r>
          </a:p>
        </p:txBody>
      </p:sp>
      <p:sp>
        <p:nvSpPr>
          <p:cNvPr id="11" name="Rectangle 10">
            <a:extLst>
              <a:ext uri="{FF2B5EF4-FFF2-40B4-BE49-F238E27FC236}">
                <a16:creationId xmlns:a16="http://schemas.microsoft.com/office/drawing/2014/main" id="{19D2EE29-76B1-4EA1-BDC2-9E140AA847EC}"/>
              </a:ext>
            </a:extLst>
          </p:cNvPr>
          <p:cNvSpPr/>
          <p:nvPr/>
        </p:nvSpPr>
        <p:spPr>
          <a:xfrm>
            <a:off x="2880557" y="868621"/>
            <a:ext cx="8102403" cy="1708160"/>
          </a:xfrm>
          <a:prstGeom prst="rect">
            <a:avLst/>
          </a:prstGeom>
        </p:spPr>
        <p:txBody>
          <a:bodyPr wrap="square">
            <a:spAutoFit/>
          </a:bodyPr>
          <a:lstStyle/>
          <a:p>
            <a:r>
              <a:rPr lang="en-GB" sz="3300" dirty="0">
                <a:solidFill>
                  <a:schemeClr val="bg1"/>
                </a:solidFill>
                <a:latin typeface="Impact" panose="020B0806030902050204" pitchFamily="34" charset="0"/>
              </a:rPr>
              <a:t>Who do you want to be? </a:t>
            </a:r>
          </a:p>
          <a:p>
            <a:r>
              <a:rPr lang="en-GB" dirty="0">
                <a:solidFill>
                  <a:schemeClr val="bg1"/>
                </a:solidFill>
              </a:rPr>
              <a:t>In a morning choose your character, who you want to be. Are you showing others kindness, generosity, patience, courage, humour, thoughtfulness? When you speak or interact with someone make sure remember to frame your attitude with who you want to be. </a:t>
            </a:r>
          </a:p>
        </p:txBody>
      </p:sp>
      <p:sp>
        <p:nvSpPr>
          <p:cNvPr id="12" name="TextBox 11">
            <a:extLst>
              <a:ext uri="{FF2B5EF4-FFF2-40B4-BE49-F238E27FC236}">
                <a16:creationId xmlns:a16="http://schemas.microsoft.com/office/drawing/2014/main" id="{C3CB1D8B-EB70-4572-BEE4-BB2FFF00CBDA}"/>
              </a:ext>
            </a:extLst>
          </p:cNvPr>
          <p:cNvSpPr txBox="1"/>
          <p:nvPr/>
        </p:nvSpPr>
        <p:spPr>
          <a:xfrm>
            <a:off x="1711231" y="2414581"/>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2</a:t>
            </a:r>
          </a:p>
        </p:txBody>
      </p:sp>
      <p:sp>
        <p:nvSpPr>
          <p:cNvPr id="13" name="Rectangle 12">
            <a:extLst>
              <a:ext uri="{FF2B5EF4-FFF2-40B4-BE49-F238E27FC236}">
                <a16:creationId xmlns:a16="http://schemas.microsoft.com/office/drawing/2014/main" id="{2D93C70F-1F78-4FB4-A537-9AA426C53120}"/>
              </a:ext>
            </a:extLst>
          </p:cNvPr>
          <p:cNvSpPr/>
          <p:nvPr/>
        </p:nvSpPr>
        <p:spPr>
          <a:xfrm>
            <a:off x="2880557" y="2535659"/>
            <a:ext cx="8102403" cy="1708160"/>
          </a:xfrm>
          <a:prstGeom prst="rect">
            <a:avLst/>
          </a:prstGeom>
        </p:spPr>
        <p:txBody>
          <a:bodyPr wrap="square">
            <a:spAutoFit/>
          </a:bodyPr>
          <a:lstStyle/>
          <a:p>
            <a:r>
              <a:rPr lang="en-GB" sz="3300" dirty="0">
                <a:solidFill>
                  <a:schemeClr val="bg1"/>
                </a:solidFill>
                <a:latin typeface="Impact" panose="020B0806030902050204" pitchFamily="34" charset="0"/>
              </a:rPr>
              <a:t>Who do you want to connect with? </a:t>
            </a:r>
          </a:p>
          <a:p>
            <a:r>
              <a:rPr lang="en-GB" dirty="0">
                <a:solidFill>
                  <a:schemeClr val="bg1"/>
                </a:solidFill>
              </a:rPr>
              <a:t>Everyday choose one person to facetime/call/post a letter to/send a text or email to. Think about the people who are important to you and make sure you invest time in them. Think about people who may be isolated or lonely and connect with them. Think about someone who inspires you or makes you laugh and listen to them. </a:t>
            </a:r>
          </a:p>
        </p:txBody>
      </p:sp>
      <p:sp>
        <p:nvSpPr>
          <p:cNvPr id="14" name="TextBox 13">
            <a:extLst>
              <a:ext uri="{FF2B5EF4-FFF2-40B4-BE49-F238E27FC236}">
                <a16:creationId xmlns:a16="http://schemas.microsoft.com/office/drawing/2014/main" id="{22C69628-5882-429F-9DD4-071F00F9B38D}"/>
              </a:ext>
            </a:extLst>
          </p:cNvPr>
          <p:cNvSpPr txBox="1"/>
          <p:nvPr/>
        </p:nvSpPr>
        <p:spPr>
          <a:xfrm>
            <a:off x="1711231" y="4183447"/>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3</a:t>
            </a:r>
          </a:p>
        </p:txBody>
      </p:sp>
      <p:sp>
        <p:nvSpPr>
          <p:cNvPr id="15" name="Rectangle 14">
            <a:extLst>
              <a:ext uri="{FF2B5EF4-FFF2-40B4-BE49-F238E27FC236}">
                <a16:creationId xmlns:a16="http://schemas.microsoft.com/office/drawing/2014/main" id="{E777EFC5-D6C2-410A-97E7-07B67002B713}"/>
              </a:ext>
            </a:extLst>
          </p:cNvPr>
          <p:cNvSpPr/>
          <p:nvPr/>
        </p:nvSpPr>
        <p:spPr>
          <a:xfrm>
            <a:off x="2880557" y="4304525"/>
            <a:ext cx="9011406" cy="1985159"/>
          </a:xfrm>
          <a:prstGeom prst="rect">
            <a:avLst/>
          </a:prstGeom>
        </p:spPr>
        <p:txBody>
          <a:bodyPr wrap="square">
            <a:spAutoFit/>
          </a:bodyPr>
          <a:lstStyle/>
          <a:p>
            <a:r>
              <a:rPr lang="en-GB" sz="3300" dirty="0">
                <a:solidFill>
                  <a:schemeClr val="bg1"/>
                </a:solidFill>
                <a:latin typeface="Impact" panose="020B0806030902050204" pitchFamily="34" charset="0"/>
              </a:rPr>
              <a:t>Who can you make a difference to? </a:t>
            </a:r>
          </a:p>
          <a:p>
            <a:r>
              <a:rPr lang="en-GB" dirty="0">
                <a:solidFill>
                  <a:schemeClr val="bg1"/>
                </a:solidFill>
              </a:rPr>
              <a:t>Supporting others </a:t>
            </a:r>
            <a:r>
              <a:rPr lang="en-GB" i="1" dirty="0">
                <a:solidFill>
                  <a:schemeClr val="bg1"/>
                </a:solidFill>
              </a:rPr>
              <a:t>(makes sure you do all this without breaking social distancing rules) </a:t>
            </a:r>
            <a:r>
              <a:rPr lang="en-GB" dirty="0">
                <a:solidFill>
                  <a:schemeClr val="bg1"/>
                </a:solidFill>
              </a:rPr>
              <a:t>gives us a genuine feeling of being useful, and gives you purpose. Giving to others releases endorphins, the happy hormones!! So, make a choice today to take care of someone else. Make your mum a cup of tea or even offer to cook dinner, you could even call a family member or friend who lives alone.</a:t>
            </a:r>
          </a:p>
        </p:txBody>
      </p:sp>
      <p:sp>
        <p:nvSpPr>
          <p:cNvPr id="16" name="TextBox 15">
            <a:extLst>
              <a:ext uri="{FF2B5EF4-FFF2-40B4-BE49-F238E27FC236}">
                <a16:creationId xmlns:a16="http://schemas.microsoft.com/office/drawing/2014/main" id="{D60B2015-336D-4080-A396-1EA39C5D0E30}"/>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7" name="Rectangle 16">
            <a:extLst>
              <a:ext uri="{FF2B5EF4-FFF2-40B4-BE49-F238E27FC236}">
                <a16:creationId xmlns:a16="http://schemas.microsoft.com/office/drawing/2014/main" id="{CBFF3F29-B554-4939-85A6-050D4F060AB1}"/>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spTree>
    <p:extLst>
      <p:ext uri="{BB962C8B-B14F-4D97-AF65-F5344CB8AC3E}">
        <p14:creationId xmlns:p14="http://schemas.microsoft.com/office/powerpoint/2010/main" val="3595081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504825"/>
            <a:ext cx="12192000" cy="5670352"/>
          </a:xfrm>
          <a:prstGeom prst="rect">
            <a:avLst/>
          </a:prstGeom>
          <a:solidFill>
            <a:srgbClr val="6555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30D60"/>
              </a:solidFill>
            </a:endParaRP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sp>
        <p:nvSpPr>
          <p:cNvPr id="2" name="TextBox 1">
            <a:extLst>
              <a:ext uri="{FF2B5EF4-FFF2-40B4-BE49-F238E27FC236}">
                <a16:creationId xmlns:a16="http://schemas.microsoft.com/office/drawing/2014/main" id="{2C8C092C-72AC-4E48-A23E-CE082383290A}"/>
              </a:ext>
            </a:extLst>
          </p:cNvPr>
          <p:cNvSpPr txBox="1"/>
          <p:nvPr/>
        </p:nvSpPr>
        <p:spPr>
          <a:xfrm>
            <a:off x="1875615" y="838868"/>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4</a:t>
            </a:r>
          </a:p>
        </p:txBody>
      </p:sp>
      <p:sp>
        <p:nvSpPr>
          <p:cNvPr id="11" name="Rectangle 10">
            <a:extLst>
              <a:ext uri="{FF2B5EF4-FFF2-40B4-BE49-F238E27FC236}">
                <a16:creationId xmlns:a16="http://schemas.microsoft.com/office/drawing/2014/main" id="{19D2EE29-76B1-4EA1-BDC2-9E140AA847EC}"/>
              </a:ext>
            </a:extLst>
          </p:cNvPr>
          <p:cNvSpPr/>
          <p:nvPr/>
        </p:nvSpPr>
        <p:spPr>
          <a:xfrm>
            <a:off x="2798363" y="970041"/>
            <a:ext cx="8102403" cy="1708160"/>
          </a:xfrm>
          <a:prstGeom prst="rect">
            <a:avLst/>
          </a:prstGeom>
        </p:spPr>
        <p:txBody>
          <a:bodyPr wrap="square">
            <a:spAutoFit/>
          </a:bodyPr>
          <a:lstStyle/>
          <a:p>
            <a:pPr lvl="0"/>
            <a:r>
              <a:rPr lang="en-GB" sz="3300" dirty="0">
                <a:solidFill>
                  <a:prstClr val="white"/>
                </a:solidFill>
                <a:latin typeface="Impact" panose="020B0806030902050204" pitchFamily="34" charset="0"/>
              </a:rPr>
              <a:t>Where do you want to invest your resources? </a:t>
            </a:r>
          </a:p>
          <a:p>
            <a:pPr lvl="0"/>
            <a:r>
              <a:rPr lang="en-GB" dirty="0">
                <a:solidFill>
                  <a:schemeClr val="bg1"/>
                </a:solidFill>
              </a:rPr>
              <a:t>What do you have that you can make the most of? It can be scary to focus on; but looking at the choices we make with the time, money and resources we have, controlling what we can, and getting the right support from the right people if we need it, can make a real difference. </a:t>
            </a:r>
          </a:p>
        </p:txBody>
      </p:sp>
      <p:sp>
        <p:nvSpPr>
          <p:cNvPr id="12" name="TextBox 11">
            <a:extLst>
              <a:ext uri="{FF2B5EF4-FFF2-40B4-BE49-F238E27FC236}">
                <a16:creationId xmlns:a16="http://schemas.microsoft.com/office/drawing/2014/main" id="{C3CB1D8B-EB70-4572-BEE4-BB2FFF00CBDA}"/>
              </a:ext>
            </a:extLst>
          </p:cNvPr>
          <p:cNvSpPr txBox="1"/>
          <p:nvPr/>
        </p:nvSpPr>
        <p:spPr>
          <a:xfrm>
            <a:off x="1875615" y="2854089"/>
            <a:ext cx="2194560" cy="1631216"/>
          </a:xfrm>
          <a:prstGeom prst="rect">
            <a:avLst/>
          </a:prstGeom>
          <a:noFill/>
        </p:spPr>
        <p:txBody>
          <a:bodyPr wrap="square" rtlCol="0">
            <a:spAutoFit/>
          </a:bodyPr>
          <a:lstStyle/>
          <a:p>
            <a:r>
              <a:rPr lang="en-GB" sz="10000" dirty="0">
                <a:solidFill>
                  <a:srgbClr val="67C3CE"/>
                </a:solidFill>
                <a:latin typeface="Impact" panose="020B0806030902050204" pitchFamily="34" charset="0"/>
              </a:rPr>
              <a:t>5</a:t>
            </a:r>
          </a:p>
        </p:txBody>
      </p:sp>
      <p:sp>
        <p:nvSpPr>
          <p:cNvPr id="13" name="Rectangle 12">
            <a:extLst>
              <a:ext uri="{FF2B5EF4-FFF2-40B4-BE49-F238E27FC236}">
                <a16:creationId xmlns:a16="http://schemas.microsoft.com/office/drawing/2014/main" id="{2D93C70F-1F78-4FB4-A537-9AA426C53120}"/>
              </a:ext>
            </a:extLst>
          </p:cNvPr>
          <p:cNvSpPr/>
          <p:nvPr/>
        </p:nvSpPr>
        <p:spPr>
          <a:xfrm>
            <a:off x="2880557" y="2975167"/>
            <a:ext cx="8708692" cy="2215991"/>
          </a:xfrm>
          <a:prstGeom prst="rect">
            <a:avLst/>
          </a:prstGeom>
        </p:spPr>
        <p:txBody>
          <a:bodyPr wrap="square">
            <a:spAutoFit/>
          </a:bodyPr>
          <a:lstStyle/>
          <a:p>
            <a:r>
              <a:rPr lang="en-GB" sz="3300" dirty="0">
                <a:solidFill>
                  <a:schemeClr val="bg1"/>
                </a:solidFill>
                <a:latin typeface="Impact" panose="020B0806030902050204" pitchFamily="34" charset="0"/>
              </a:rPr>
              <a:t>What plans do you have for when lockdown is fully lifted? </a:t>
            </a:r>
          </a:p>
          <a:p>
            <a:r>
              <a:rPr lang="en-GB" dirty="0">
                <a:solidFill>
                  <a:schemeClr val="bg1"/>
                </a:solidFill>
              </a:rPr>
              <a:t>Don’t forget that this WILL end! Now is the time to make a list of the things you miss doing and are important to you. Choosing to plan adventure into your future gives you a sense of purpose for ‘then’. Use this list to make a plan. Maybe plan a family meal, or a hike over the Peak District, or a visit to a city. Get creative because the adventures are yours to take. </a:t>
            </a:r>
          </a:p>
        </p:txBody>
      </p:sp>
      <p:sp>
        <p:nvSpPr>
          <p:cNvPr id="16" name="TextBox 15">
            <a:extLst>
              <a:ext uri="{FF2B5EF4-FFF2-40B4-BE49-F238E27FC236}">
                <a16:creationId xmlns:a16="http://schemas.microsoft.com/office/drawing/2014/main" id="{E8F23E29-551C-419C-9CDF-21FA6871A7B5}"/>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7" name="Rectangle 16">
            <a:extLst>
              <a:ext uri="{FF2B5EF4-FFF2-40B4-BE49-F238E27FC236}">
                <a16:creationId xmlns:a16="http://schemas.microsoft.com/office/drawing/2014/main" id="{2429C397-6172-41F6-8779-6CAEA071FF34}"/>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14" name="Group 13">
            <a:extLst>
              <a:ext uri="{FF2B5EF4-FFF2-40B4-BE49-F238E27FC236}">
                <a16:creationId xmlns:a16="http://schemas.microsoft.com/office/drawing/2014/main" id="{1C37B091-DB58-41CF-BBBB-DB0963D35225}"/>
              </a:ext>
            </a:extLst>
          </p:cNvPr>
          <p:cNvGrpSpPr/>
          <p:nvPr/>
        </p:nvGrpSpPr>
        <p:grpSpPr>
          <a:xfrm>
            <a:off x="3477318" y="5626385"/>
            <a:ext cx="7705725" cy="1056225"/>
            <a:chOff x="3477318" y="5729125"/>
            <a:chExt cx="7705725" cy="1056225"/>
          </a:xfrm>
        </p:grpSpPr>
        <p:sp>
          <p:nvSpPr>
            <p:cNvPr id="15" name="TextBox 14">
              <a:extLst>
                <a:ext uri="{FF2B5EF4-FFF2-40B4-BE49-F238E27FC236}">
                  <a16:creationId xmlns:a16="http://schemas.microsoft.com/office/drawing/2014/main" id="{273C2826-5D00-4D31-BAB3-CDF67E30B556}"/>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9" name="Picture 18" descr="A picture containing drawing&#10;&#10;Description automatically generated">
              <a:extLst>
                <a:ext uri="{FF2B5EF4-FFF2-40B4-BE49-F238E27FC236}">
                  <a16:creationId xmlns:a16="http://schemas.microsoft.com/office/drawing/2014/main" id="{A7561009-67CC-483F-9306-E93D26D06CDE}"/>
                </a:ext>
              </a:extLst>
            </p:cNvPr>
            <p:cNvPicPr>
              <a:picLocks noChangeAspect="1"/>
            </p:cNvPicPr>
            <p:nvPr/>
          </p:nvPicPr>
          <p:blipFill rotWithShape="1">
            <a:blip r:embed="rId3">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20" name="Picture 2" descr="Facebook - Wikiquote">
              <a:extLst>
                <a:ext uri="{FF2B5EF4-FFF2-40B4-BE49-F238E27FC236}">
                  <a16:creationId xmlns:a16="http://schemas.microsoft.com/office/drawing/2014/main" id="{E3200366-803E-4CFE-97FE-D9FBC4B5757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4" descr="How Snapchatters are adapting to the COVID-19 health crisis">
              <a:extLst>
                <a:ext uri="{FF2B5EF4-FFF2-40B4-BE49-F238E27FC236}">
                  <a16:creationId xmlns:a16="http://schemas.microsoft.com/office/drawing/2014/main" id="{CCA71379-EB85-4826-AB39-A644A36428C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6" descr="Twitter (@Twitter) | Twitter">
              <a:extLst>
                <a:ext uri="{FF2B5EF4-FFF2-40B4-BE49-F238E27FC236}">
                  <a16:creationId xmlns:a16="http://schemas.microsoft.com/office/drawing/2014/main" id="{F5ECB7F3-AA2F-48E4-9D15-F306BDE12EA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8" descr="TIC TOC DZ - Home | Facebook">
              <a:extLst>
                <a:ext uri="{FF2B5EF4-FFF2-40B4-BE49-F238E27FC236}">
                  <a16:creationId xmlns:a16="http://schemas.microsoft.com/office/drawing/2014/main" id="{2E2CBFFD-048D-4223-96E5-93BE0F75292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5694853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D1AC538-4013-4F72-AA86-E8BED3AAD75D}"/>
              </a:ext>
            </a:extLst>
          </p:cNvPr>
          <p:cNvSpPr/>
          <p:nvPr/>
        </p:nvSpPr>
        <p:spPr>
          <a:xfrm>
            <a:off x="0" y="372746"/>
            <a:ext cx="12192000" cy="5662294"/>
          </a:xfrm>
          <a:prstGeom prst="rect">
            <a:avLst/>
          </a:prstGeom>
          <a:solidFill>
            <a:srgbClr val="67C3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C30D60"/>
              </a:solidFill>
            </a:endParaRPr>
          </a:p>
        </p:txBody>
      </p:sp>
      <p:pic>
        <p:nvPicPr>
          <p:cNvPr id="18" name="Picture 17" descr="A picture containing light&#10;&#10;Description automatically generated">
            <a:extLst>
              <a:ext uri="{FF2B5EF4-FFF2-40B4-BE49-F238E27FC236}">
                <a16:creationId xmlns:a16="http://schemas.microsoft.com/office/drawing/2014/main" id="{B0EB492F-423E-46DA-A709-02F51C19ABE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53650" y="5653086"/>
            <a:ext cx="1738313" cy="1738313"/>
          </a:xfrm>
          <a:prstGeom prst="rect">
            <a:avLst/>
          </a:prstGeom>
        </p:spPr>
      </p:pic>
      <p:pic>
        <p:nvPicPr>
          <p:cNvPr id="5" name="Picture 4">
            <a:extLst>
              <a:ext uri="{FF2B5EF4-FFF2-40B4-BE49-F238E27FC236}">
                <a16:creationId xmlns:a16="http://schemas.microsoft.com/office/drawing/2014/main" id="{CA9D877E-C85F-42B5-AD41-59ED8A34F85B}"/>
              </a:ext>
            </a:extLst>
          </p:cNvPr>
          <p:cNvPicPr>
            <a:picLocks noChangeAspect="1"/>
          </p:cNvPicPr>
          <p:nvPr/>
        </p:nvPicPr>
        <p:blipFill rotWithShape="1">
          <a:blip r:embed="rId3">
            <a:extLst>
              <a:ext uri="{28A0092B-C50C-407E-A947-70E740481C1C}">
                <a14:useLocalDpi xmlns:a14="http://schemas.microsoft.com/office/drawing/2010/main" val="0"/>
              </a:ext>
            </a:extLst>
          </a:blip>
          <a:srcRect l="5915" t="23538" r="7024" b="23966"/>
          <a:stretch/>
        </p:blipFill>
        <p:spPr>
          <a:xfrm>
            <a:off x="1760854" y="402111"/>
            <a:ext cx="9169013" cy="5528663"/>
          </a:xfrm>
          <a:prstGeom prst="rect">
            <a:avLst/>
          </a:prstGeom>
        </p:spPr>
      </p:pic>
      <p:sp>
        <p:nvSpPr>
          <p:cNvPr id="2" name="Rectangle 1">
            <a:extLst>
              <a:ext uri="{FF2B5EF4-FFF2-40B4-BE49-F238E27FC236}">
                <a16:creationId xmlns:a16="http://schemas.microsoft.com/office/drawing/2014/main" id="{5FD6DB5D-8C91-48CF-962D-273F3307613A}"/>
              </a:ext>
            </a:extLst>
          </p:cNvPr>
          <p:cNvSpPr/>
          <p:nvPr/>
        </p:nvSpPr>
        <p:spPr>
          <a:xfrm>
            <a:off x="3852809" y="2507154"/>
            <a:ext cx="6154219" cy="1292662"/>
          </a:xfrm>
          <a:prstGeom prst="rect">
            <a:avLst/>
          </a:prstGeom>
        </p:spPr>
        <p:txBody>
          <a:bodyPr wrap="square">
            <a:spAutoFit/>
          </a:bodyPr>
          <a:lstStyle/>
          <a:p>
            <a:r>
              <a:rPr lang="en-GB" b="1" dirty="0"/>
              <a:t>Write a list of what GREAT THINGS you are planning to do in the future and share it on social media to inspire others</a:t>
            </a:r>
            <a:r>
              <a:rPr lang="en-GB" sz="2000" b="1" dirty="0"/>
              <a:t>.</a:t>
            </a:r>
          </a:p>
          <a:p>
            <a:endParaRPr lang="en-GB" sz="2000" dirty="0"/>
          </a:p>
          <a:p>
            <a:r>
              <a:rPr lang="en-GB" sz="2000" dirty="0"/>
              <a:t>Use the hashtag #</a:t>
            </a:r>
            <a:r>
              <a:rPr lang="en-GB" sz="2000" dirty="0" err="1"/>
              <a:t>ethoschallenge</a:t>
            </a:r>
            <a:r>
              <a:rPr lang="en-GB" sz="2000" dirty="0"/>
              <a:t> to share with others.</a:t>
            </a:r>
            <a:endParaRPr lang="en-GB" sz="2000" dirty="0">
              <a:effectLst/>
            </a:endParaRPr>
          </a:p>
        </p:txBody>
      </p:sp>
      <p:sp>
        <p:nvSpPr>
          <p:cNvPr id="11" name="TextBox 10">
            <a:extLst>
              <a:ext uri="{FF2B5EF4-FFF2-40B4-BE49-F238E27FC236}">
                <a16:creationId xmlns:a16="http://schemas.microsoft.com/office/drawing/2014/main" id="{C1BD0874-69AE-47A9-A74D-686FE37875E4}"/>
              </a:ext>
            </a:extLst>
          </p:cNvPr>
          <p:cNvSpPr txBox="1"/>
          <p:nvPr/>
        </p:nvSpPr>
        <p:spPr>
          <a:xfrm>
            <a:off x="214312" y="6303633"/>
            <a:ext cx="2686050" cy="430887"/>
          </a:xfrm>
          <a:prstGeom prst="rect">
            <a:avLst/>
          </a:prstGeom>
          <a:noFill/>
        </p:spPr>
        <p:txBody>
          <a:bodyPr wrap="square" rtlCol="0">
            <a:spAutoFit/>
          </a:bodyPr>
          <a:lstStyle/>
          <a:p>
            <a:r>
              <a:rPr lang="en-GB" sz="2200" dirty="0">
                <a:solidFill>
                  <a:srgbClr val="6555A0"/>
                </a:solidFill>
                <a:latin typeface="Impact" panose="020B0806030902050204" pitchFamily="34" charset="0"/>
              </a:rPr>
              <a:t>ETHOS        </a:t>
            </a:r>
            <a:r>
              <a:rPr lang="en-GB" sz="2200" dirty="0">
                <a:solidFill>
                  <a:srgbClr val="67C3CE"/>
                </a:solidFill>
                <a:latin typeface="Impact" panose="020B0806030902050204" pitchFamily="34" charset="0"/>
              </a:rPr>
              <a:t>TIME</a:t>
            </a:r>
          </a:p>
        </p:txBody>
      </p:sp>
      <p:sp>
        <p:nvSpPr>
          <p:cNvPr id="12" name="Rectangle 11">
            <a:extLst>
              <a:ext uri="{FF2B5EF4-FFF2-40B4-BE49-F238E27FC236}">
                <a16:creationId xmlns:a16="http://schemas.microsoft.com/office/drawing/2014/main" id="{CD42F7CC-DE9A-4F85-82F3-AF8C199B94FF}"/>
              </a:ext>
            </a:extLst>
          </p:cNvPr>
          <p:cNvSpPr/>
          <p:nvPr/>
        </p:nvSpPr>
        <p:spPr>
          <a:xfrm>
            <a:off x="930735" y="6334113"/>
            <a:ext cx="495649" cy="369332"/>
          </a:xfrm>
          <a:prstGeom prst="rect">
            <a:avLst/>
          </a:prstGeom>
        </p:spPr>
        <p:txBody>
          <a:bodyPr wrap="none">
            <a:spAutoFit/>
          </a:bodyPr>
          <a:lstStyle/>
          <a:p>
            <a:r>
              <a:rPr lang="en-GB" b="1" dirty="0">
                <a:solidFill>
                  <a:srgbClr val="C30D60"/>
                </a:solidFill>
              </a:rPr>
              <a:t>⏰</a:t>
            </a:r>
            <a:endParaRPr lang="en-GB" dirty="0"/>
          </a:p>
        </p:txBody>
      </p:sp>
      <p:grpSp>
        <p:nvGrpSpPr>
          <p:cNvPr id="10" name="Group 9">
            <a:extLst>
              <a:ext uri="{FF2B5EF4-FFF2-40B4-BE49-F238E27FC236}">
                <a16:creationId xmlns:a16="http://schemas.microsoft.com/office/drawing/2014/main" id="{BA2A324C-D3D1-476C-A700-0F0E65F21FBC}"/>
              </a:ext>
            </a:extLst>
          </p:cNvPr>
          <p:cNvGrpSpPr/>
          <p:nvPr/>
        </p:nvGrpSpPr>
        <p:grpSpPr>
          <a:xfrm>
            <a:off x="3477318" y="5626385"/>
            <a:ext cx="7705725" cy="1056225"/>
            <a:chOff x="3477318" y="5729125"/>
            <a:chExt cx="7705725" cy="1056225"/>
          </a:xfrm>
        </p:grpSpPr>
        <p:sp>
          <p:nvSpPr>
            <p:cNvPr id="13" name="TextBox 12">
              <a:extLst>
                <a:ext uri="{FF2B5EF4-FFF2-40B4-BE49-F238E27FC236}">
                  <a16:creationId xmlns:a16="http://schemas.microsoft.com/office/drawing/2014/main" id="{8F0E731F-271D-42AF-81B6-698C25C17931}"/>
                </a:ext>
              </a:extLst>
            </p:cNvPr>
            <p:cNvSpPr txBox="1"/>
            <p:nvPr/>
          </p:nvSpPr>
          <p:spPr>
            <a:xfrm>
              <a:off x="3477318" y="5729125"/>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TAKE THE #ETHOSCHALLENGE ON SOCIAL MEDIA</a:t>
              </a:r>
            </a:p>
          </p:txBody>
        </p:sp>
        <p:pic>
          <p:nvPicPr>
            <p:cNvPr id="14" name="Picture 13" descr="A picture containing drawing&#10;&#10;Description automatically generated">
              <a:extLst>
                <a:ext uri="{FF2B5EF4-FFF2-40B4-BE49-F238E27FC236}">
                  <a16:creationId xmlns:a16="http://schemas.microsoft.com/office/drawing/2014/main" id="{2F2DE10A-DD6E-4A12-9C36-0641996CDA6A}"/>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5726664" y="6248680"/>
              <a:ext cx="523447" cy="532026"/>
            </a:xfrm>
            <a:prstGeom prst="rect">
              <a:avLst/>
            </a:prstGeom>
          </p:spPr>
        </p:pic>
        <p:pic>
          <p:nvPicPr>
            <p:cNvPr id="15" name="Picture 2" descr="Facebook - Wikiquote">
              <a:extLst>
                <a:ext uri="{FF2B5EF4-FFF2-40B4-BE49-F238E27FC236}">
                  <a16:creationId xmlns:a16="http://schemas.microsoft.com/office/drawing/2014/main" id="{72A489D2-7967-4239-B73D-2BEBFAE44CE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45361" y="6245349"/>
              <a:ext cx="522000" cy="522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4" descr="How Snapchatters are adapting to the COVID-19 health crisis">
              <a:extLst>
                <a:ext uri="{FF2B5EF4-FFF2-40B4-BE49-F238E27FC236}">
                  <a16:creationId xmlns:a16="http://schemas.microsoft.com/office/drawing/2014/main" id="{9C916441-F921-4EC9-B3A2-9626C2AFA64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962611" y="6245349"/>
              <a:ext cx="522001" cy="522001"/>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6" descr="Twitter (@Twitter) | Twitter">
              <a:extLst>
                <a:ext uri="{FF2B5EF4-FFF2-40B4-BE49-F238E27FC236}">
                  <a16:creationId xmlns:a16="http://schemas.microsoft.com/office/drawing/2014/main" id="{BBAF8DCA-2BCA-4647-98CF-53D702CD3AC8}"/>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579861" y="6242710"/>
              <a:ext cx="540000" cy="540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8" descr="TIC TOC DZ - Home | Facebook">
              <a:extLst>
                <a:ext uri="{FF2B5EF4-FFF2-40B4-BE49-F238E27FC236}">
                  <a16:creationId xmlns:a16="http://schemas.microsoft.com/office/drawing/2014/main" id="{FE045763-6570-4F60-8899-19D11945297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15110" y="6245349"/>
              <a:ext cx="540001" cy="540001"/>
            </a:xfrm>
            <a:prstGeom prst="rect">
              <a:avLst/>
            </a:prstGeom>
            <a:noFill/>
            <a:extLst>
              <a:ext uri="{909E8E84-426E-40DD-AFC4-6F175D3DCCD1}">
                <a14:hiddenFill xmlns:a14="http://schemas.microsoft.com/office/drawing/2010/main">
                  <a:solidFill>
                    <a:srgbClr val="FFFFFF"/>
                  </a:solidFill>
                </a14:hiddenFill>
              </a:ext>
            </a:extLst>
          </p:spPr>
        </p:pic>
      </p:grpSp>
      <p:sp>
        <p:nvSpPr>
          <p:cNvPr id="20" name="TextBox 19">
            <a:extLst>
              <a:ext uri="{FF2B5EF4-FFF2-40B4-BE49-F238E27FC236}">
                <a16:creationId xmlns:a16="http://schemas.microsoft.com/office/drawing/2014/main" id="{0406FE75-43B1-4134-B80C-AC1499EEF114}"/>
              </a:ext>
            </a:extLst>
          </p:cNvPr>
          <p:cNvSpPr txBox="1"/>
          <p:nvPr/>
        </p:nvSpPr>
        <p:spPr>
          <a:xfrm>
            <a:off x="3014498" y="1116799"/>
            <a:ext cx="7705725" cy="1169551"/>
          </a:xfrm>
          <a:prstGeom prst="rect">
            <a:avLst/>
          </a:prstGeom>
          <a:noFill/>
        </p:spPr>
        <p:txBody>
          <a:bodyPr wrap="square" rtlCol="0">
            <a:spAutoFit/>
          </a:bodyPr>
          <a:lstStyle/>
          <a:p>
            <a:pPr algn="ctr"/>
            <a:r>
              <a:rPr lang="en-GB" sz="3500" dirty="0">
                <a:solidFill>
                  <a:srgbClr val="6555A0"/>
                </a:solidFill>
                <a:latin typeface="Impact" panose="020B0806030902050204" pitchFamily="34" charset="0"/>
              </a:rPr>
              <a:t>TAKE THE #ETHOSCHALLENGE </a:t>
            </a:r>
          </a:p>
          <a:p>
            <a:pPr algn="ctr"/>
            <a:r>
              <a:rPr lang="en-GB" sz="3500" dirty="0">
                <a:solidFill>
                  <a:srgbClr val="6555A0"/>
                </a:solidFill>
                <a:latin typeface="Impact" panose="020B0806030902050204" pitchFamily="34" charset="0"/>
              </a:rPr>
              <a:t>ON SOCIAL MEDIA</a:t>
            </a:r>
          </a:p>
        </p:txBody>
      </p:sp>
      <p:pic>
        <p:nvPicPr>
          <p:cNvPr id="21" name="Picture 20" descr="A picture containing drawing&#10;&#10;Description automatically generated">
            <a:extLst>
              <a:ext uri="{FF2B5EF4-FFF2-40B4-BE49-F238E27FC236}">
                <a16:creationId xmlns:a16="http://schemas.microsoft.com/office/drawing/2014/main" id="{03B259F7-EACA-4C25-B38D-AF2A57D7D53B}"/>
              </a:ext>
            </a:extLst>
          </p:cNvPr>
          <p:cNvPicPr>
            <a:picLocks noChangeAspect="1"/>
          </p:cNvPicPr>
          <p:nvPr/>
        </p:nvPicPr>
        <p:blipFill rotWithShape="1">
          <a:blip r:embed="rId4">
            <a:extLst>
              <a:ext uri="{28A0092B-C50C-407E-A947-70E740481C1C}">
                <a14:useLocalDpi xmlns:a14="http://schemas.microsoft.com/office/drawing/2010/main" val="0"/>
              </a:ext>
            </a:extLst>
          </a:blip>
          <a:srcRect l="24143" t="10220" r="23888" b="17453"/>
          <a:stretch/>
        </p:blipFill>
        <p:spPr>
          <a:xfrm flipH="1">
            <a:off x="2481111" y="1970168"/>
            <a:ext cx="866050" cy="880244"/>
          </a:xfrm>
          <a:prstGeom prst="rect">
            <a:avLst/>
          </a:prstGeom>
        </p:spPr>
      </p:pic>
      <p:pic>
        <p:nvPicPr>
          <p:cNvPr id="22" name="Picture 2" descr="Facebook - Wikiquote">
            <a:extLst>
              <a:ext uri="{FF2B5EF4-FFF2-40B4-BE49-F238E27FC236}">
                <a16:creationId xmlns:a16="http://schemas.microsoft.com/office/drawing/2014/main" id="{EE702441-EDFE-41EC-AB23-9E7A4DCD2169}"/>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7144" y="3166442"/>
            <a:ext cx="813985" cy="81398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4" descr="How Snapchatters are adapting to the COVID-19 health crisis">
            <a:extLst>
              <a:ext uri="{FF2B5EF4-FFF2-40B4-BE49-F238E27FC236}">
                <a16:creationId xmlns:a16="http://schemas.microsoft.com/office/drawing/2014/main" id="{10426ECD-EE2B-47CB-AC50-C4E83274378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06623" y="1458239"/>
            <a:ext cx="1009615" cy="880244"/>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8" descr="TIC TOC DZ - Home | Facebook">
            <a:extLst>
              <a:ext uri="{FF2B5EF4-FFF2-40B4-BE49-F238E27FC236}">
                <a16:creationId xmlns:a16="http://schemas.microsoft.com/office/drawing/2014/main" id="{51EB56FA-55E5-40F6-9975-8D22CF52D9B1}"/>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972675" y="3185052"/>
            <a:ext cx="1009615" cy="100961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6" descr="Twitter (@Twitter) | Twitter">
            <a:extLst>
              <a:ext uri="{FF2B5EF4-FFF2-40B4-BE49-F238E27FC236}">
                <a16:creationId xmlns:a16="http://schemas.microsoft.com/office/drawing/2014/main" id="{F5D855E0-A0C3-4A50-91D2-73A9CB730E0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86586" y="980990"/>
            <a:ext cx="601230" cy="601230"/>
          </a:xfrm>
          <a:prstGeom prst="rect">
            <a:avLst/>
          </a:prstGeom>
          <a:noFill/>
          <a:extLst>
            <a:ext uri="{909E8E84-426E-40DD-AFC4-6F175D3DCCD1}">
              <a14:hiddenFill xmlns:a14="http://schemas.microsoft.com/office/drawing/2010/main">
                <a:solidFill>
                  <a:srgbClr val="FFFFFF"/>
                </a:solidFill>
              </a14:hiddenFill>
            </a:ext>
          </a:extLst>
        </p:spPr>
      </p:pic>
      <p:sp>
        <p:nvSpPr>
          <p:cNvPr id="26" name="TextBox 25">
            <a:extLst>
              <a:ext uri="{FF2B5EF4-FFF2-40B4-BE49-F238E27FC236}">
                <a16:creationId xmlns:a16="http://schemas.microsoft.com/office/drawing/2014/main" id="{E44CC465-7218-49BB-B46F-BC469779CF7D}"/>
              </a:ext>
            </a:extLst>
          </p:cNvPr>
          <p:cNvSpPr txBox="1"/>
          <p:nvPr/>
        </p:nvSpPr>
        <p:spPr>
          <a:xfrm>
            <a:off x="4612863" y="4503906"/>
            <a:ext cx="7705725" cy="430887"/>
          </a:xfrm>
          <a:prstGeom prst="rect">
            <a:avLst/>
          </a:prstGeom>
          <a:noFill/>
        </p:spPr>
        <p:txBody>
          <a:bodyPr wrap="square" rtlCol="0">
            <a:spAutoFit/>
          </a:bodyPr>
          <a:lstStyle/>
          <a:p>
            <a:pPr algn="ctr"/>
            <a:r>
              <a:rPr lang="en-GB" sz="2200" dirty="0">
                <a:solidFill>
                  <a:schemeClr val="bg1"/>
                </a:solidFill>
                <a:effectLst>
                  <a:outerShdw blurRad="38100" dist="38100" dir="2700000" algn="tl">
                    <a:srgbClr val="000000">
                      <a:alpha val="43137"/>
                    </a:srgbClr>
                  </a:outerShdw>
                </a:effectLst>
                <a:latin typeface="Impact" panose="020B0806030902050204" pitchFamily="34" charset="0"/>
              </a:rPr>
              <a:t>Follow us on Instagram: @</a:t>
            </a:r>
            <a:r>
              <a:rPr lang="en-GB" sz="2200" dirty="0" err="1">
                <a:solidFill>
                  <a:schemeClr val="bg1"/>
                </a:solidFill>
                <a:effectLst>
                  <a:outerShdw blurRad="38100" dist="38100" dir="2700000" algn="tl">
                    <a:srgbClr val="000000">
                      <a:alpha val="43137"/>
                    </a:srgbClr>
                  </a:outerShdw>
                </a:effectLst>
                <a:latin typeface="Impact" panose="020B0806030902050204" pitchFamily="34" charset="0"/>
              </a:rPr>
              <a:t>GracefoundationUK</a:t>
            </a:r>
            <a:endParaRPr lang="en-GB" sz="2200" dirty="0">
              <a:solidFill>
                <a:schemeClr val="bg1"/>
              </a:solidFill>
              <a:effectLst>
                <a:outerShdw blurRad="38100" dist="38100" dir="2700000" algn="tl">
                  <a:srgbClr val="000000">
                    <a:alpha val="43137"/>
                  </a:srgbClr>
                </a:outerShdw>
              </a:effectLst>
              <a:latin typeface="Impact" panose="020B0806030902050204" pitchFamily="34" charset="0"/>
            </a:endParaRPr>
          </a:p>
        </p:txBody>
      </p:sp>
    </p:spTree>
    <p:extLst>
      <p:ext uri="{BB962C8B-B14F-4D97-AF65-F5344CB8AC3E}">
        <p14:creationId xmlns:p14="http://schemas.microsoft.com/office/powerpoint/2010/main" val="2673189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188C4976903E541AB7D1E613D94B0F1" ma:contentTypeVersion="13" ma:contentTypeDescription="Create a new document." ma:contentTypeScope="" ma:versionID="7dd5bbbb27f5f8757ec63ed99e0bae10">
  <xsd:schema xmlns:xsd="http://www.w3.org/2001/XMLSchema" xmlns:xs="http://www.w3.org/2001/XMLSchema" xmlns:p="http://schemas.microsoft.com/office/2006/metadata/properties" xmlns:ns3="37af3ff4-80a8-418f-9a52-e4e06faffa3f" xmlns:ns4="adc6a89d-54e9-41ab-a0ab-ba91336a010f" targetNamespace="http://schemas.microsoft.com/office/2006/metadata/properties" ma:root="true" ma:fieldsID="2a99bb3507fac5904b1ee4366e305183" ns3:_="" ns4:_="">
    <xsd:import namespace="37af3ff4-80a8-418f-9a52-e4e06faffa3f"/>
    <xsd:import namespace="adc6a89d-54e9-41ab-a0ab-ba91336a010f"/>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af3ff4-80a8-418f-9a52-e4e06faffa3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dc6a89d-54e9-41ab-a0ab-ba91336a010f"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AC99E-941E-4357-A3E9-EE486FEF04C1}">
  <ds:schemaRefs>
    <ds:schemaRef ds:uri="http://schemas.microsoft.com/sharepoint/v3/contenttype/forms"/>
  </ds:schemaRefs>
</ds:datastoreItem>
</file>

<file path=customXml/itemProps2.xml><?xml version="1.0" encoding="utf-8"?>
<ds:datastoreItem xmlns:ds="http://schemas.openxmlformats.org/officeDocument/2006/customXml" ds:itemID="{E3628F52-6BC5-4958-A3E4-D7A62E5BEAD1}">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dc6a89d-54e9-41ab-a0ab-ba91336a010f"/>
    <ds:schemaRef ds:uri="37af3ff4-80a8-418f-9a52-e4e06faffa3f"/>
    <ds:schemaRef ds:uri="http://www.w3.org/XML/1998/namespace"/>
    <ds:schemaRef ds:uri="http://purl.org/dc/dcmitype/"/>
  </ds:schemaRefs>
</ds:datastoreItem>
</file>

<file path=customXml/itemProps3.xml><?xml version="1.0" encoding="utf-8"?>
<ds:datastoreItem xmlns:ds="http://schemas.openxmlformats.org/officeDocument/2006/customXml" ds:itemID="{B7412661-110B-4C86-ADA7-E4C84FCC5D4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af3ff4-80a8-418f-9a52-e4e06faffa3f"/>
    <ds:schemaRef ds:uri="adc6a89d-54e9-41ab-a0ab-ba91336a010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459</TotalTime>
  <Words>540</Words>
  <Application>Microsoft Office PowerPoint</Application>
  <PresentationFormat>Widescreen</PresentationFormat>
  <Paragraphs>42</Paragraphs>
  <Slides>6</Slides>
  <Notes>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Dave Boden</dc:creator>
  <cp:lastModifiedBy>Dave Boden</cp:lastModifiedBy>
  <cp:revision>7</cp:revision>
  <dcterms:created xsi:type="dcterms:W3CDTF">2020-03-30T13:24:15Z</dcterms:created>
  <dcterms:modified xsi:type="dcterms:W3CDTF">2020-05-01T11:39:25Z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0x010100C188C4976903E541AB7D1E613D94B0F1</vt:lpwstr>
  </property>
</Properties>
</file>