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2" r:id="rId7"/>
    <p:sldId id="260" r:id="rId8"/>
    <p:sldId id="263"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Boden" initials="DB" lastIdx="1" clrIdx="0">
    <p:extLst>
      <p:ext uri="{19B8F6BF-5375-455C-9EA6-DF929625EA0E}">
        <p15:presenceInfo xmlns:p15="http://schemas.microsoft.com/office/powerpoint/2012/main" userId="S::dboden@imgroup.co.uk::5cea911c-260b-4484-ac3b-8193fff383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555A0"/>
    <a:srgbClr val="C30D60"/>
    <a:srgbClr val="67C3CE"/>
    <a:srgbClr val="8C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7837E5-28BB-4781-B394-5DB400724174}" v="2" dt="2020-04-16T12:16:47.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7" autoAdjust="0"/>
    <p:restoredTop sz="93792" autoAdjust="0"/>
  </p:normalViewPr>
  <p:slideViewPr>
    <p:cSldViewPr snapToGrid="0">
      <p:cViewPr varScale="1">
        <p:scale>
          <a:sx n="62" d="100"/>
          <a:sy n="62" d="100"/>
        </p:scale>
        <p:origin x="828" y="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57CDA-E0E5-4BF2-BA4D-571D3FE995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7E2EA3-244C-49C7-906A-4049A54C5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88B2E8-D440-49E4-B52C-06F49BA2E126}"/>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5" name="Footer Placeholder 4">
            <a:extLst>
              <a:ext uri="{FF2B5EF4-FFF2-40B4-BE49-F238E27FC236}">
                <a16:creationId xmlns:a16="http://schemas.microsoft.com/office/drawing/2014/main" id="{0A7D1AF4-0384-4A52-9CE3-255759F38E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69FB77-5BB6-4F9F-93DF-154ADC939ECA}"/>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1489623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800A-3402-402C-AD6C-D257A309B6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E04219-D068-476B-AAAB-E449474BF5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C2005A-6BF2-4F8B-8EA3-F61C9C316E15}"/>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5" name="Footer Placeholder 4">
            <a:extLst>
              <a:ext uri="{FF2B5EF4-FFF2-40B4-BE49-F238E27FC236}">
                <a16:creationId xmlns:a16="http://schemas.microsoft.com/office/drawing/2014/main" id="{CD36E5CB-FBD4-49C2-AE80-603B514E56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153C99-9939-4A54-A390-2FD8A14A0610}"/>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56649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2F43D-9BC6-4B19-A73F-C06A94E7D3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0836F9-CA95-4BFE-9A8C-721F140D83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4C3964-DAD1-4A9F-949C-51CA642B8369}"/>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5" name="Footer Placeholder 4">
            <a:extLst>
              <a:ext uri="{FF2B5EF4-FFF2-40B4-BE49-F238E27FC236}">
                <a16:creationId xmlns:a16="http://schemas.microsoft.com/office/drawing/2014/main" id="{CA624865-8AAD-4727-9423-F9B6B045EE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82BFD-0BC6-4D59-A3A9-4D5639A7E327}"/>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73354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EA60-9363-4E02-91A5-F9A76529A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EF70D0-98BC-41F9-BD6D-B95039B20E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5227F-C5BE-49E8-ABF3-82AA02B533DA}"/>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5" name="Footer Placeholder 4">
            <a:extLst>
              <a:ext uri="{FF2B5EF4-FFF2-40B4-BE49-F238E27FC236}">
                <a16:creationId xmlns:a16="http://schemas.microsoft.com/office/drawing/2014/main" id="{83431250-A40B-407C-B2B6-78C8D8DDF2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10686-DBE8-45E7-8A8F-6D17555BC4D7}"/>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274315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DC91-FB84-4A4F-8101-680C5C8B43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C36567-1F9F-4379-AA9E-FBB1D73C07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270C66-496E-4146-84F9-E444CD7B7EDB}"/>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5" name="Footer Placeholder 4">
            <a:extLst>
              <a:ext uri="{FF2B5EF4-FFF2-40B4-BE49-F238E27FC236}">
                <a16:creationId xmlns:a16="http://schemas.microsoft.com/office/drawing/2014/main" id="{53C7771B-9B03-4CE9-89DA-D8C273A5C8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CCDA8-8B4C-4A30-8747-96E7D7E9D935}"/>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296096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CB13E-D07A-4CFA-AA50-5337D8F31E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4FCC93-C4B3-4B3F-A570-75B4E6F527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9C47BA-E99B-4EAF-9C56-52CA75E8EE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0BBFDA-9196-44FF-AA55-C794C9D801FD}"/>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6" name="Footer Placeholder 5">
            <a:extLst>
              <a:ext uri="{FF2B5EF4-FFF2-40B4-BE49-F238E27FC236}">
                <a16:creationId xmlns:a16="http://schemas.microsoft.com/office/drawing/2014/main" id="{1D566097-3E65-41D0-8543-A694C3F5B3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3332FD-5BD1-4BAA-B1DB-D8EC9E9AE2A9}"/>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371563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DF3C-40C6-4099-B899-70A90528F9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87F080-8AD7-4418-8C59-1F028332E8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62F7A3-90EE-4C04-B9CD-DCAADC90A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EF5583-DCEF-4DC2-AC24-082395797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C66506-A8B2-48FB-9359-9C7D7747DF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384C8B0-5276-4E3F-B500-C593B9070B8A}"/>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8" name="Footer Placeholder 7">
            <a:extLst>
              <a:ext uri="{FF2B5EF4-FFF2-40B4-BE49-F238E27FC236}">
                <a16:creationId xmlns:a16="http://schemas.microsoft.com/office/drawing/2014/main" id="{FA6DD4C3-C283-4C88-877E-51943690D2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6ECCCE-0F55-4CAE-BE15-5B2642A4CD0C}"/>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74543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B3C0-E5D5-4B92-9F49-BE7FABA831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78AE17-529A-4600-9FED-8FACFCE53255}"/>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4" name="Footer Placeholder 3">
            <a:extLst>
              <a:ext uri="{FF2B5EF4-FFF2-40B4-BE49-F238E27FC236}">
                <a16:creationId xmlns:a16="http://schemas.microsoft.com/office/drawing/2014/main" id="{6237A116-532B-4BB1-A5F6-EB07F5DB81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82F0043-DE0E-4227-BBEF-D1A92CF55983}"/>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369235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6C3095-A4C4-4660-A8F8-0F4E491C23BB}"/>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3" name="Footer Placeholder 2">
            <a:extLst>
              <a:ext uri="{FF2B5EF4-FFF2-40B4-BE49-F238E27FC236}">
                <a16:creationId xmlns:a16="http://schemas.microsoft.com/office/drawing/2014/main" id="{B3AD753D-6DF8-49DB-A814-6FA4E08AD8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4AA299-AF1E-434E-B618-D6D015B15805}"/>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294995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7189-0C40-44B5-82FE-60AA4C9CE2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4CFC9D-3953-4CF4-A9C8-759F2AE93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F91C43-2F5D-43A2-90BB-BE9F4835F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8C997-2487-4BB0-9A3B-3B176D751443}"/>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6" name="Footer Placeholder 5">
            <a:extLst>
              <a:ext uri="{FF2B5EF4-FFF2-40B4-BE49-F238E27FC236}">
                <a16:creationId xmlns:a16="http://schemas.microsoft.com/office/drawing/2014/main" id="{65B1E394-7159-42AD-A115-0687B0F080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9CBCC0-82B4-47F7-819F-16CDC59987C7}"/>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143500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32C8-029A-4A2C-A43F-93E39F4F9A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CB1729-4A1C-45DB-B488-53DC33768B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6E3382-C9D0-4E40-9C31-590E2CCE7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67712D-2AF5-43A2-B68A-DB34D0BE66B2}"/>
              </a:ext>
            </a:extLst>
          </p:cNvPr>
          <p:cNvSpPr>
            <a:spLocks noGrp="1"/>
          </p:cNvSpPr>
          <p:nvPr>
            <p:ph type="dt" sz="half" idx="10"/>
          </p:nvPr>
        </p:nvSpPr>
        <p:spPr/>
        <p:txBody>
          <a:bodyPr/>
          <a:lstStyle/>
          <a:p>
            <a:fld id="{1C8F07ED-CA16-4156-B7FB-023D6225223B}" type="datetimeFigureOut">
              <a:rPr lang="en-GB" smtClean="0"/>
              <a:t>16/04/2020</a:t>
            </a:fld>
            <a:endParaRPr lang="en-GB"/>
          </a:p>
        </p:txBody>
      </p:sp>
      <p:sp>
        <p:nvSpPr>
          <p:cNvPr id="6" name="Footer Placeholder 5">
            <a:extLst>
              <a:ext uri="{FF2B5EF4-FFF2-40B4-BE49-F238E27FC236}">
                <a16:creationId xmlns:a16="http://schemas.microsoft.com/office/drawing/2014/main" id="{2DC8BCC8-D388-4902-8DBB-1F7CE2D88C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0B88A-B3CB-4FD6-867E-A12E1B0EB4F3}"/>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320331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DE9528-208E-4772-9176-5EE1F17FD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D23144-AECB-4091-A5D1-580633E4F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8993D2-5DA1-4948-99EB-751A4AFDB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F07ED-CA16-4156-B7FB-023D6225223B}" type="datetimeFigureOut">
              <a:rPr lang="en-GB" smtClean="0"/>
              <a:t>16/04/2020</a:t>
            </a:fld>
            <a:endParaRPr lang="en-GB"/>
          </a:p>
        </p:txBody>
      </p:sp>
      <p:sp>
        <p:nvSpPr>
          <p:cNvPr id="5" name="Footer Placeholder 4">
            <a:extLst>
              <a:ext uri="{FF2B5EF4-FFF2-40B4-BE49-F238E27FC236}">
                <a16:creationId xmlns:a16="http://schemas.microsoft.com/office/drawing/2014/main" id="{82ECED55-9CEE-4A55-9DAE-F8822BF64B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99E2FB-C0DA-46E9-B541-BC2E916B5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A8BAF-2AAD-4484-B795-71915C59B6F5}" type="slidenum">
              <a:rPr lang="en-GB" smtClean="0"/>
              <a:t>‹#›</a:t>
            </a:fld>
            <a:endParaRPr lang="en-GB"/>
          </a:p>
        </p:txBody>
      </p:sp>
    </p:spTree>
    <p:extLst>
      <p:ext uri="{BB962C8B-B14F-4D97-AF65-F5344CB8AC3E}">
        <p14:creationId xmlns:p14="http://schemas.microsoft.com/office/powerpoint/2010/main" val="707966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https://www.youtube.com/embed/gCgyXcjlbJg?feature=oembed"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9.jp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0.jp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0.jp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504825"/>
            <a:ext cx="12192000" cy="5670352"/>
          </a:xfrm>
          <a:prstGeom prst="rect">
            <a:avLst/>
          </a:prstGeom>
          <a:solidFill>
            <a:srgbClr val="8CB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descr="A picture containing drawing&#10;&#10;Description automatically generated">
            <a:extLst>
              <a:ext uri="{FF2B5EF4-FFF2-40B4-BE49-F238E27FC236}">
                <a16:creationId xmlns:a16="http://schemas.microsoft.com/office/drawing/2014/main" id="{21619C33-00BE-426C-BFDD-DDC71D37EAE0}"/>
              </a:ext>
            </a:extLst>
          </p:cNvPr>
          <p:cNvPicPr>
            <a:picLocks noChangeAspect="1"/>
          </p:cNvPicPr>
          <p:nvPr/>
        </p:nvPicPr>
        <p:blipFill rotWithShape="1">
          <a:blip r:embed="rId2">
            <a:extLst>
              <a:ext uri="{28A0092B-C50C-407E-A947-70E740481C1C}">
                <a14:useLocalDpi xmlns:a14="http://schemas.microsoft.com/office/drawing/2010/main" val="0"/>
              </a:ext>
            </a:extLst>
          </a:blip>
          <a:srcRect t="24788" r="1514" b="24474"/>
          <a:stretch/>
        </p:blipFill>
        <p:spPr>
          <a:xfrm>
            <a:off x="942975" y="847725"/>
            <a:ext cx="10306050" cy="5309402"/>
          </a:xfrm>
          <a:prstGeom prst="rect">
            <a:avLst/>
          </a:prstGeom>
        </p:spPr>
      </p:pic>
      <p:sp>
        <p:nvSpPr>
          <p:cNvPr id="8" name="TextBox 7">
            <a:extLst>
              <a:ext uri="{FF2B5EF4-FFF2-40B4-BE49-F238E27FC236}">
                <a16:creationId xmlns:a16="http://schemas.microsoft.com/office/drawing/2014/main" id="{EAD53441-1A1E-4D27-AFC0-0BBE2DCBBF70}"/>
              </a:ext>
            </a:extLst>
          </p:cNvPr>
          <p:cNvSpPr txBox="1"/>
          <p:nvPr/>
        </p:nvSpPr>
        <p:spPr>
          <a:xfrm>
            <a:off x="2381249" y="1904035"/>
            <a:ext cx="7705725" cy="2400657"/>
          </a:xfrm>
          <a:prstGeom prst="rect">
            <a:avLst/>
          </a:prstGeom>
          <a:noFill/>
        </p:spPr>
        <p:txBody>
          <a:bodyPr wrap="square" rtlCol="0">
            <a:spAutoFit/>
          </a:bodyPr>
          <a:lstStyle/>
          <a:p>
            <a:pPr algn="ctr"/>
            <a:r>
              <a:rPr lang="en-GB" sz="7500" dirty="0">
                <a:solidFill>
                  <a:srgbClr val="6555A0"/>
                </a:solidFill>
                <a:latin typeface="Impact" panose="020B0806030902050204" pitchFamily="34" charset="0"/>
              </a:rPr>
              <a:t>FIVE WAYS TO STAY HOPEFUL…</a:t>
            </a: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19" name="TextBox 18">
            <a:extLst>
              <a:ext uri="{FF2B5EF4-FFF2-40B4-BE49-F238E27FC236}">
                <a16:creationId xmlns:a16="http://schemas.microsoft.com/office/drawing/2014/main" id="{A9BDFAA9-CC9D-4F2B-970B-E9753F911D59}"/>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26" name="Rectangle 25">
            <a:extLst>
              <a:ext uri="{FF2B5EF4-FFF2-40B4-BE49-F238E27FC236}">
                <a16:creationId xmlns:a16="http://schemas.microsoft.com/office/drawing/2014/main" id="{C74E6B6D-E905-4880-8F2F-3AEE1068640C}"/>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4" name="Group 3">
            <a:extLst>
              <a:ext uri="{FF2B5EF4-FFF2-40B4-BE49-F238E27FC236}">
                <a16:creationId xmlns:a16="http://schemas.microsoft.com/office/drawing/2014/main" id="{BE7A3FAA-13AB-4470-AA5E-8C1949A36301}"/>
              </a:ext>
            </a:extLst>
          </p:cNvPr>
          <p:cNvGrpSpPr/>
          <p:nvPr/>
        </p:nvGrpSpPr>
        <p:grpSpPr>
          <a:xfrm>
            <a:off x="3477318" y="5729125"/>
            <a:ext cx="7705725" cy="1056225"/>
            <a:chOff x="3477318" y="5729125"/>
            <a:chExt cx="7705725" cy="1056225"/>
          </a:xfrm>
        </p:grpSpPr>
        <p:sp>
          <p:nvSpPr>
            <p:cNvPr id="9" name="TextBox 8">
              <a:extLst>
                <a:ext uri="{FF2B5EF4-FFF2-40B4-BE49-F238E27FC236}">
                  <a16:creationId xmlns:a16="http://schemas.microsoft.com/office/drawing/2014/main" id="{A10037D0-A2FC-4009-814E-79F73AF4AF2E}"/>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3" name="Picture 2" descr="A picture containing drawing&#10;&#10;Description automatically generated">
              <a:extLst>
                <a:ext uri="{FF2B5EF4-FFF2-40B4-BE49-F238E27FC236}">
                  <a16:creationId xmlns:a16="http://schemas.microsoft.com/office/drawing/2014/main" id="{294F6A2E-8093-4824-A258-2B19B600A822}"/>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026" name="Picture 2" descr="Facebook - Wikiquote">
              <a:extLst>
                <a:ext uri="{FF2B5EF4-FFF2-40B4-BE49-F238E27FC236}">
                  <a16:creationId xmlns:a16="http://schemas.microsoft.com/office/drawing/2014/main" id="{A2DE97EB-93A0-442C-AEFE-D09B329048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Snapchatters are adapting to the COVID-19 health crisis">
              <a:extLst>
                <a:ext uri="{FF2B5EF4-FFF2-40B4-BE49-F238E27FC236}">
                  <a16:creationId xmlns:a16="http://schemas.microsoft.com/office/drawing/2014/main" id="{04D386D7-DEF5-42D0-A46F-56D53E6BCD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witter (@Twitter) | Twitter">
              <a:extLst>
                <a:ext uri="{FF2B5EF4-FFF2-40B4-BE49-F238E27FC236}">
                  <a16:creationId xmlns:a16="http://schemas.microsoft.com/office/drawing/2014/main" id="{10FD5CF0-6DAA-44C6-8C6D-0FD2E6C2A7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IC TOC DZ - Home | Facebook">
              <a:extLst>
                <a:ext uri="{FF2B5EF4-FFF2-40B4-BE49-F238E27FC236}">
                  <a16:creationId xmlns:a16="http://schemas.microsoft.com/office/drawing/2014/main" id="{935E6F06-9FB5-4B60-89C7-685B97BE3F0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85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B1C654-308F-47C7-81F2-0261AF880F6E}"/>
              </a:ext>
            </a:extLst>
          </p:cNvPr>
          <p:cNvSpPr/>
          <p:nvPr/>
        </p:nvSpPr>
        <p:spPr>
          <a:xfrm>
            <a:off x="0" y="565079"/>
            <a:ext cx="12192000" cy="5568594"/>
          </a:xfrm>
          <a:prstGeom prst="rect">
            <a:avLst/>
          </a:prstGeom>
          <a:solidFill>
            <a:srgbClr val="C30D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13" name="TextBox 12">
            <a:extLst>
              <a:ext uri="{FF2B5EF4-FFF2-40B4-BE49-F238E27FC236}">
                <a16:creationId xmlns:a16="http://schemas.microsoft.com/office/drawing/2014/main" id="{788A5E84-D93E-4582-9A2A-B4D7962C791E}"/>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4" name="Rectangle 13">
            <a:extLst>
              <a:ext uri="{FF2B5EF4-FFF2-40B4-BE49-F238E27FC236}">
                <a16:creationId xmlns:a16="http://schemas.microsoft.com/office/drawing/2014/main" id="{01C39633-E7AA-4C30-A315-457AEFCBE210}"/>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9" name="Group 8">
            <a:extLst>
              <a:ext uri="{FF2B5EF4-FFF2-40B4-BE49-F238E27FC236}">
                <a16:creationId xmlns:a16="http://schemas.microsoft.com/office/drawing/2014/main" id="{FA1FBDA4-D0F6-446A-B4F4-D6CD702B0129}"/>
              </a:ext>
            </a:extLst>
          </p:cNvPr>
          <p:cNvGrpSpPr/>
          <p:nvPr/>
        </p:nvGrpSpPr>
        <p:grpSpPr>
          <a:xfrm>
            <a:off x="3477318" y="5729125"/>
            <a:ext cx="7705725" cy="1056225"/>
            <a:chOff x="3477318" y="5729125"/>
            <a:chExt cx="7705725" cy="1056225"/>
          </a:xfrm>
        </p:grpSpPr>
        <p:sp>
          <p:nvSpPr>
            <p:cNvPr id="10" name="TextBox 9">
              <a:extLst>
                <a:ext uri="{FF2B5EF4-FFF2-40B4-BE49-F238E27FC236}">
                  <a16:creationId xmlns:a16="http://schemas.microsoft.com/office/drawing/2014/main" id="{AB04220B-1BE1-41AB-9A39-110C7C1A4624}"/>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5" name="Picture 14" descr="A picture containing drawing&#10;&#10;Description automatically generated">
              <a:extLst>
                <a:ext uri="{FF2B5EF4-FFF2-40B4-BE49-F238E27FC236}">
                  <a16:creationId xmlns:a16="http://schemas.microsoft.com/office/drawing/2014/main" id="{EBB118A7-204D-4974-A301-163890CF1ECA}"/>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6" name="Picture 2" descr="Facebook - Wikiquote">
              <a:extLst>
                <a:ext uri="{FF2B5EF4-FFF2-40B4-BE49-F238E27FC236}">
                  <a16:creationId xmlns:a16="http://schemas.microsoft.com/office/drawing/2014/main" id="{FE26D647-A37E-40EB-BC46-F08F7B7A31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ow Snapchatters are adapting to the COVID-19 health crisis">
              <a:extLst>
                <a:ext uri="{FF2B5EF4-FFF2-40B4-BE49-F238E27FC236}">
                  <a16:creationId xmlns:a16="http://schemas.microsoft.com/office/drawing/2014/main" id="{8CC39478-6AAC-465A-B026-255BCB09D4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Twitter (@Twitter) | Twitter">
              <a:extLst>
                <a:ext uri="{FF2B5EF4-FFF2-40B4-BE49-F238E27FC236}">
                  <a16:creationId xmlns:a16="http://schemas.microsoft.com/office/drawing/2014/main" id="{F49A9574-0B4A-49FC-AC16-9E9099A11E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TIC TOC DZ - Home | Facebook">
              <a:extLst>
                <a:ext uri="{FF2B5EF4-FFF2-40B4-BE49-F238E27FC236}">
                  <a16:creationId xmlns:a16="http://schemas.microsoft.com/office/drawing/2014/main" id="{D02B9F14-E08F-42ED-915C-926ADE9DBDD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a:extLst>
              <a:ext uri="{FF2B5EF4-FFF2-40B4-BE49-F238E27FC236}">
                <a16:creationId xmlns:a16="http://schemas.microsoft.com/office/drawing/2014/main" id="{A524A7D7-3AEA-496F-9A42-A8BA95488470}"/>
              </a:ext>
            </a:extLst>
          </p:cNvPr>
          <p:cNvSpPr/>
          <p:nvPr/>
        </p:nvSpPr>
        <p:spPr>
          <a:xfrm>
            <a:off x="0" y="671661"/>
            <a:ext cx="12192000" cy="784830"/>
          </a:xfrm>
          <a:prstGeom prst="rect">
            <a:avLst/>
          </a:prstGeom>
        </p:spPr>
        <p:txBody>
          <a:bodyPr wrap="square">
            <a:spAutoFit/>
          </a:bodyPr>
          <a:lstStyle/>
          <a:p>
            <a:pPr algn="ctr"/>
            <a:r>
              <a:rPr lang="en-US" sz="4500" i="1" dirty="0">
                <a:solidFill>
                  <a:schemeClr val="bg1"/>
                </a:solidFill>
                <a:latin typeface="Impact" panose="020B0806030902050204" pitchFamily="34" charset="0"/>
              </a:rPr>
              <a:t>CHECK OUT TODAY’S VIDEO…</a:t>
            </a:r>
            <a:endParaRPr lang="en-GB" sz="3000" dirty="0">
              <a:solidFill>
                <a:schemeClr val="bg1"/>
              </a:solidFill>
              <a:latin typeface="Impact" panose="020B0806030902050204" pitchFamily="34" charset="0"/>
            </a:endParaRPr>
          </a:p>
        </p:txBody>
      </p:sp>
      <p:pic>
        <p:nvPicPr>
          <p:cNvPr id="4" name="Online Media 3" title="Five ways to stay hopeful, with Daniel and Husnaa  #education #mentalhealth  #ethoschallenge #hope">
            <a:hlinkClick r:id="" action="ppaction://media"/>
            <a:extLst>
              <a:ext uri="{FF2B5EF4-FFF2-40B4-BE49-F238E27FC236}">
                <a16:creationId xmlns:a16="http://schemas.microsoft.com/office/drawing/2014/main" id="{FFA022C3-117D-4CD5-9449-6482171721CC}"/>
              </a:ext>
            </a:extLst>
          </p:cNvPr>
          <p:cNvPicPr>
            <a:picLocks noRot="1" noChangeAspect="1"/>
          </p:cNvPicPr>
          <p:nvPr>
            <a:videoFile r:link="rId1"/>
          </p:nvPr>
        </p:nvPicPr>
        <p:blipFill>
          <a:blip r:embed="rId9"/>
          <a:stretch>
            <a:fillRect/>
          </a:stretch>
        </p:blipFill>
        <p:spPr>
          <a:xfrm>
            <a:off x="2600954" y="1539189"/>
            <a:ext cx="6990092" cy="3931927"/>
          </a:xfrm>
          <a:prstGeom prst="rect">
            <a:avLst/>
          </a:prstGeom>
        </p:spPr>
      </p:pic>
    </p:spTree>
    <p:extLst>
      <p:ext uri="{BB962C8B-B14F-4D97-AF65-F5344CB8AC3E}">
        <p14:creationId xmlns:p14="http://schemas.microsoft.com/office/powerpoint/2010/main" val="6524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B1C654-308F-47C7-81F2-0261AF880F6E}"/>
              </a:ext>
            </a:extLst>
          </p:cNvPr>
          <p:cNvSpPr/>
          <p:nvPr/>
        </p:nvSpPr>
        <p:spPr>
          <a:xfrm>
            <a:off x="0" y="565079"/>
            <a:ext cx="12192000" cy="5568594"/>
          </a:xfrm>
          <a:prstGeom prst="rect">
            <a:avLst/>
          </a:prstGeom>
          <a:solidFill>
            <a:srgbClr val="C30D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11" name="Rectangle 10">
            <a:extLst>
              <a:ext uri="{FF2B5EF4-FFF2-40B4-BE49-F238E27FC236}">
                <a16:creationId xmlns:a16="http://schemas.microsoft.com/office/drawing/2014/main" id="{19D2EE29-76B1-4EA1-BDC2-9E140AA847EC}"/>
              </a:ext>
            </a:extLst>
          </p:cNvPr>
          <p:cNvSpPr/>
          <p:nvPr/>
        </p:nvSpPr>
        <p:spPr>
          <a:xfrm>
            <a:off x="4587081" y="1940787"/>
            <a:ext cx="6939280" cy="2677656"/>
          </a:xfrm>
          <a:prstGeom prst="rect">
            <a:avLst/>
          </a:prstGeom>
        </p:spPr>
        <p:txBody>
          <a:bodyPr wrap="square">
            <a:spAutoFit/>
          </a:bodyPr>
          <a:lstStyle/>
          <a:p>
            <a:r>
              <a:rPr lang="en-US" sz="4500" i="1">
                <a:solidFill>
                  <a:schemeClr val="bg1"/>
                </a:solidFill>
              </a:rPr>
              <a:t>“Hope is being able to see that there is a light despite all the darkness.”</a:t>
            </a:r>
          </a:p>
          <a:p>
            <a:r>
              <a:rPr lang="en-US" sz="3000">
                <a:solidFill>
                  <a:schemeClr val="bg1"/>
                </a:solidFill>
                <a:latin typeface="Impact" panose="020B0806030902050204" pitchFamily="34" charset="0"/>
              </a:rPr>
              <a:t>Archbishop Desmond Tutu</a:t>
            </a:r>
            <a:endParaRPr lang="en-GB" sz="3000" dirty="0">
              <a:solidFill>
                <a:schemeClr val="bg1"/>
              </a:solidFill>
              <a:latin typeface="Impact" panose="020B0806030902050204" pitchFamily="34" charset="0"/>
            </a:endParaRPr>
          </a:p>
        </p:txBody>
      </p:sp>
      <p:pic>
        <p:nvPicPr>
          <p:cNvPr id="8" name="Picture 7">
            <a:extLst>
              <a:ext uri="{FF2B5EF4-FFF2-40B4-BE49-F238E27FC236}">
                <a16:creationId xmlns:a16="http://schemas.microsoft.com/office/drawing/2014/main" id="{1C7C076E-5B2E-4209-BD70-B39FE043CABC}"/>
              </a:ext>
            </a:extLst>
          </p:cNvPr>
          <p:cNvPicPr>
            <a:picLocks noChangeAspect="1"/>
          </p:cNvPicPr>
          <p:nvPr/>
        </p:nvPicPr>
        <p:blipFill rotWithShape="1">
          <a:blip r:embed="rId3">
            <a:extLst>
              <a:ext uri="{28A0092B-C50C-407E-A947-70E740481C1C}">
                <a14:useLocalDpi xmlns:a14="http://schemas.microsoft.com/office/drawing/2010/main" val="0"/>
              </a:ext>
            </a:extLst>
          </a:blip>
          <a:srcRect t="16074" r="3134" b="18865"/>
          <a:stretch/>
        </p:blipFill>
        <p:spPr>
          <a:xfrm>
            <a:off x="930735" y="2116474"/>
            <a:ext cx="3349904" cy="2250040"/>
          </a:xfrm>
          <a:prstGeom prst="rect">
            <a:avLst/>
          </a:prstGeom>
        </p:spPr>
      </p:pic>
      <p:sp>
        <p:nvSpPr>
          <p:cNvPr id="12" name="TextBox 11">
            <a:extLst>
              <a:ext uri="{FF2B5EF4-FFF2-40B4-BE49-F238E27FC236}">
                <a16:creationId xmlns:a16="http://schemas.microsoft.com/office/drawing/2014/main" id="{B92B818C-7E25-40AE-A875-FE29A4B142B5}"/>
              </a:ext>
            </a:extLst>
          </p:cNvPr>
          <p:cNvSpPr txBox="1"/>
          <p:nvPr/>
        </p:nvSpPr>
        <p:spPr>
          <a:xfrm>
            <a:off x="1093295" y="2787610"/>
            <a:ext cx="3187344" cy="630942"/>
          </a:xfrm>
          <a:prstGeom prst="rect">
            <a:avLst/>
          </a:prstGeom>
          <a:noFill/>
        </p:spPr>
        <p:txBody>
          <a:bodyPr wrap="square" rtlCol="0">
            <a:spAutoFit/>
          </a:bodyPr>
          <a:lstStyle/>
          <a:p>
            <a:pPr algn="ctr"/>
            <a:r>
              <a:rPr lang="en-GB" sz="3500" dirty="0">
                <a:solidFill>
                  <a:srgbClr val="6555A0"/>
                </a:solidFill>
                <a:latin typeface="Impact" panose="020B0806030902050204" pitchFamily="34" charset="0"/>
              </a:rPr>
              <a:t>What is hope? </a:t>
            </a:r>
          </a:p>
        </p:txBody>
      </p:sp>
      <p:sp>
        <p:nvSpPr>
          <p:cNvPr id="13" name="TextBox 12">
            <a:extLst>
              <a:ext uri="{FF2B5EF4-FFF2-40B4-BE49-F238E27FC236}">
                <a16:creationId xmlns:a16="http://schemas.microsoft.com/office/drawing/2014/main" id="{788A5E84-D93E-4582-9A2A-B4D7962C791E}"/>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4" name="Rectangle 13">
            <a:extLst>
              <a:ext uri="{FF2B5EF4-FFF2-40B4-BE49-F238E27FC236}">
                <a16:creationId xmlns:a16="http://schemas.microsoft.com/office/drawing/2014/main" id="{01C39633-E7AA-4C30-A315-457AEFCBE210}"/>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9" name="Group 8">
            <a:extLst>
              <a:ext uri="{FF2B5EF4-FFF2-40B4-BE49-F238E27FC236}">
                <a16:creationId xmlns:a16="http://schemas.microsoft.com/office/drawing/2014/main" id="{FA1FBDA4-D0F6-446A-B4F4-D6CD702B0129}"/>
              </a:ext>
            </a:extLst>
          </p:cNvPr>
          <p:cNvGrpSpPr/>
          <p:nvPr/>
        </p:nvGrpSpPr>
        <p:grpSpPr>
          <a:xfrm>
            <a:off x="3477318" y="5729125"/>
            <a:ext cx="7705725" cy="1056225"/>
            <a:chOff x="3477318" y="5729125"/>
            <a:chExt cx="7705725" cy="1056225"/>
          </a:xfrm>
        </p:grpSpPr>
        <p:sp>
          <p:nvSpPr>
            <p:cNvPr id="10" name="TextBox 9">
              <a:extLst>
                <a:ext uri="{FF2B5EF4-FFF2-40B4-BE49-F238E27FC236}">
                  <a16:creationId xmlns:a16="http://schemas.microsoft.com/office/drawing/2014/main" id="{AB04220B-1BE1-41AB-9A39-110C7C1A4624}"/>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5" name="Picture 14" descr="A picture containing drawing&#10;&#10;Description automatically generated">
              <a:extLst>
                <a:ext uri="{FF2B5EF4-FFF2-40B4-BE49-F238E27FC236}">
                  <a16:creationId xmlns:a16="http://schemas.microsoft.com/office/drawing/2014/main" id="{EBB118A7-204D-4974-A301-163890CF1ECA}"/>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6" name="Picture 2" descr="Facebook - Wikiquote">
              <a:extLst>
                <a:ext uri="{FF2B5EF4-FFF2-40B4-BE49-F238E27FC236}">
                  <a16:creationId xmlns:a16="http://schemas.microsoft.com/office/drawing/2014/main" id="{FE26D647-A37E-40EB-BC46-F08F7B7A31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ow Snapchatters are adapting to the COVID-19 health crisis">
              <a:extLst>
                <a:ext uri="{FF2B5EF4-FFF2-40B4-BE49-F238E27FC236}">
                  <a16:creationId xmlns:a16="http://schemas.microsoft.com/office/drawing/2014/main" id="{8CC39478-6AAC-465A-B026-255BCB09D4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Twitter (@Twitter) | Twitter">
              <a:extLst>
                <a:ext uri="{FF2B5EF4-FFF2-40B4-BE49-F238E27FC236}">
                  <a16:creationId xmlns:a16="http://schemas.microsoft.com/office/drawing/2014/main" id="{F49A9574-0B4A-49FC-AC16-9E9099A11E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TIC TOC DZ - Home | Facebook">
              <a:extLst>
                <a:ext uri="{FF2B5EF4-FFF2-40B4-BE49-F238E27FC236}">
                  <a16:creationId xmlns:a16="http://schemas.microsoft.com/office/drawing/2014/main" id="{D02B9F14-E08F-42ED-915C-926ADE9DBDD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538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504825"/>
            <a:ext cx="12192000" cy="5670352"/>
          </a:xfrm>
          <a:prstGeom prst="rect">
            <a:avLst/>
          </a:prstGeom>
          <a:solidFill>
            <a:srgbClr val="655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2" name="TextBox 1">
            <a:extLst>
              <a:ext uri="{FF2B5EF4-FFF2-40B4-BE49-F238E27FC236}">
                <a16:creationId xmlns:a16="http://schemas.microsoft.com/office/drawing/2014/main" id="{2C8C092C-72AC-4E48-A23E-CE082383290A}"/>
              </a:ext>
            </a:extLst>
          </p:cNvPr>
          <p:cNvSpPr txBox="1"/>
          <p:nvPr/>
        </p:nvSpPr>
        <p:spPr>
          <a:xfrm>
            <a:off x="1711231" y="747543"/>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1</a:t>
            </a:r>
          </a:p>
        </p:txBody>
      </p:sp>
      <p:sp>
        <p:nvSpPr>
          <p:cNvPr id="11" name="Rectangle 10">
            <a:extLst>
              <a:ext uri="{FF2B5EF4-FFF2-40B4-BE49-F238E27FC236}">
                <a16:creationId xmlns:a16="http://schemas.microsoft.com/office/drawing/2014/main" id="{19D2EE29-76B1-4EA1-BDC2-9E140AA847EC}"/>
              </a:ext>
            </a:extLst>
          </p:cNvPr>
          <p:cNvSpPr/>
          <p:nvPr/>
        </p:nvSpPr>
        <p:spPr>
          <a:xfrm>
            <a:off x="2880557" y="868621"/>
            <a:ext cx="8102403" cy="1431161"/>
          </a:xfrm>
          <a:prstGeom prst="rect">
            <a:avLst/>
          </a:prstGeom>
        </p:spPr>
        <p:txBody>
          <a:bodyPr wrap="square">
            <a:spAutoFit/>
          </a:bodyPr>
          <a:lstStyle/>
          <a:p>
            <a:r>
              <a:rPr lang="en-GB" sz="3300" dirty="0">
                <a:solidFill>
                  <a:schemeClr val="bg1"/>
                </a:solidFill>
                <a:latin typeface="Impact" panose="020B0806030902050204" pitchFamily="34" charset="0"/>
              </a:rPr>
              <a:t>Pause and Reflect</a:t>
            </a:r>
          </a:p>
          <a:p>
            <a:r>
              <a:rPr lang="en-GB" dirty="0">
                <a:solidFill>
                  <a:schemeClr val="bg1"/>
                </a:solidFill>
              </a:rPr>
              <a:t>When you feel yourself getting caught up with the rollercoaster of life it is easy to feel like things are spinning out of control. Taking time out is sometimes the best action you can take to find that spirit of hope again. </a:t>
            </a:r>
          </a:p>
        </p:txBody>
      </p:sp>
      <p:sp>
        <p:nvSpPr>
          <p:cNvPr id="12" name="TextBox 11">
            <a:extLst>
              <a:ext uri="{FF2B5EF4-FFF2-40B4-BE49-F238E27FC236}">
                <a16:creationId xmlns:a16="http://schemas.microsoft.com/office/drawing/2014/main" id="{C3CB1D8B-EB70-4572-BEE4-BB2FFF00CBDA}"/>
              </a:ext>
            </a:extLst>
          </p:cNvPr>
          <p:cNvSpPr txBox="1"/>
          <p:nvPr/>
        </p:nvSpPr>
        <p:spPr>
          <a:xfrm>
            <a:off x="1711231" y="2414581"/>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2</a:t>
            </a:r>
          </a:p>
        </p:txBody>
      </p:sp>
      <p:sp>
        <p:nvSpPr>
          <p:cNvPr id="13" name="Rectangle 12">
            <a:extLst>
              <a:ext uri="{FF2B5EF4-FFF2-40B4-BE49-F238E27FC236}">
                <a16:creationId xmlns:a16="http://schemas.microsoft.com/office/drawing/2014/main" id="{2D93C70F-1F78-4FB4-A537-9AA426C53120}"/>
              </a:ext>
            </a:extLst>
          </p:cNvPr>
          <p:cNvSpPr/>
          <p:nvPr/>
        </p:nvSpPr>
        <p:spPr>
          <a:xfrm>
            <a:off x="2880557" y="2535659"/>
            <a:ext cx="8102403" cy="1708160"/>
          </a:xfrm>
          <a:prstGeom prst="rect">
            <a:avLst/>
          </a:prstGeom>
        </p:spPr>
        <p:txBody>
          <a:bodyPr wrap="square">
            <a:spAutoFit/>
          </a:bodyPr>
          <a:lstStyle/>
          <a:p>
            <a:r>
              <a:rPr lang="en-GB" sz="3300" dirty="0">
                <a:solidFill>
                  <a:schemeClr val="bg1"/>
                </a:solidFill>
                <a:latin typeface="Impact" panose="020B0806030902050204" pitchFamily="34" charset="0"/>
              </a:rPr>
              <a:t>Remember What you are Thankful for</a:t>
            </a:r>
          </a:p>
          <a:p>
            <a:r>
              <a:rPr lang="en-US" dirty="0">
                <a:solidFill>
                  <a:schemeClr val="bg1"/>
                </a:solidFill>
              </a:rPr>
              <a:t>What can you see around you that you are thankful for? Who are you most appreciative to have in your life? </a:t>
            </a:r>
            <a:r>
              <a:rPr lang="en-GB" dirty="0">
                <a:solidFill>
                  <a:schemeClr val="bg1"/>
                </a:solidFill>
              </a:rPr>
              <a:t>Practicing gratitude makes you better equipped to handle what comes your way with a hopeful spirit. </a:t>
            </a:r>
          </a:p>
          <a:p>
            <a:r>
              <a:rPr lang="en-GB" dirty="0">
                <a:solidFill>
                  <a:schemeClr val="bg1"/>
                </a:solidFill>
              </a:rPr>
              <a:t> </a:t>
            </a:r>
          </a:p>
        </p:txBody>
      </p:sp>
      <p:sp>
        <p:nvSpPr>
          <p:cNvPr id="14" name="TextBox 13">
            <a:extLst>
              <a:ext uri="{FF2B5EF4-FFF2-40B4-BE49-F238E27FC236}">
                <a16:creationId xmlns:a16="http://schemas.microsoft.com/office/drawing/2014/main" id="{22C69628-5882-429F-9DD4-071F00F9B38D}"/>
              </a:ext>
            </a:extLst>
          </p:cNvPr>
          <p:cNvSpPr txBox="1"/>
          <p:nvPr/>
        </p:nvSpPr>
        <p:spPr>
          <a:xfrm>
            <a:off x="1711231" y="4183447"/>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3</a:t>
            </a:r>
          </a:p>
        </p:txBody>
      </p:sp>
      <p:sp>
        <p:nvSpPr>
          <p:cNvPr id="15" name="Rectangle 14">
            <a:extLst>
              <a:ext uri="{FF2B5EF4-FFF2-40B4-BE49-F238E27FC236}">
                <a16:creationId xmlns:a16="http://schemas.microsoft.com/office/drawing/2014/main" id="{E777EFC5-D6C2-410A-97E7-07B67002B713}"/>
              </a:ext>
            </a:extLst>
          </p:cNvPr>
          <p:cNvSpPr/>
          <p:nvPr/>
        </p:nvSpPr>
        <p:spPr>
          <a:xfrm>
            <a:off x="2880557" y="4304525"/>
            <a:ext cx="8102403" cy="1431161"/>
          </a:xfrm>
          <a:prstGeom prst="rect">
            <a:avLst/>
          </a:prstGeom>
        </p:spPr>
        <p:txBody>
          <a:bodyPr wrap="square">
            <a:spAutoFit/>
          </a:bodyPr>
          <a:lstStyle/>
          <a:p>
            <a:r>
              <a:rPr lang="en-GB" sz="3300" dirty="0">
                <a:solidFill>
                  <a:schemeClr val="bg1"/>
                </a:solidFill>
                <a:latin typeface="Impact" panose="020B0806030902050204" pitchFamily="34" charset="0"/>
              </a:rPr>
              <a:t>Limit Your Bad News intake</a:t>
            </a:r>
          </a:p>
          <a:p>
            <a:r>
              <a:rPr lang="en-US" dirty="0">
                <a:solidFill>
                  <a:schemeClr val="bg1"/>
                </a:solidFill>
              </a:rPr>
              <a:t>Be careful not to excessively watch, listen to or engage with media that makes you feel hopeless and fearful. Create a challenge today to deliberately look for hope in the news and see what difference it makes.</a:t>
            </a:r>
            <a:endParaRPr lang="en-GB" dirty="0">
              <a:solidFill>
                <a:schemeClr val="bg1"/>
              </a:solidFill>
            </a:endParaRPr>
          </a:p>
        </p:txBody>
      </p:sp>
      <p:sp>
        <p:nvSpPr>
          <p:cNvPr id="16" name="TextBox 15">
            <a:extLst>
              <a:ext uri="{FF2B5EF4-FFF2-40B4-BE49-F238E27FC236}">
                <a16:creationId xmlns:a16="http://schemas.microsoft.com/office/drawing/2014/main" id="{D60B2015-336D-4080-A396-1EA39C5D0E30}"/>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7" name="Rectangle 16">
            <a:extLst>
              <a:ext uri="{FF2B5EF4-FFF2-40B4-BE49-F238E27FC236}">
                <a16:creationId xmlns:a16="http://schemas.microsoft.com/office/drawing/2014/main" id="{CBFF3F29-B554-4939-85A6-050D4F060AB1}"/>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19" name="Group 18">
            <a:extLst>
              <a:ext uri="{FF2B5EF4-FFF2-40B4-BE49-F238E27FC236}">
                <a16:creationId xmlns:a16="http://schemas.microsoft.com/office/drawing/2014/main" id="{C7712273-66C9-4FEE-A62E-F225943A34A2}"/>
              </a:ext>
            </a:extLst>
          </p:cNvPr>
          <p:cNvGrpSpPr/>
          <p:nvPr/>
        </p:nvGrpSpPr>
        <p:grpSpPr>
          <a:xfrm>
            <a:off x="3477318" y="5729125"/>
            <a:ext cx="7705725" cy="1056225"/>
            <a:chOff x="3477318" y="5729125"/>
            <a:chExt cx="7705725" cy="1056225"/>
          </a:xfrm>
        </p:grpSpPr>
        <p:sp>
          <p:nvSpPr>
            <p:cNvPr id="20" name="TextBox 19">
              <a:extLst>
                <a:ext uri="{FF2B5EF4-FFF2-40B4-BE49-F238E27FC236}">
                  <a16:creationId xmlns:a16="http://schemas.microsoft.com/office/drawing/2014/main" id="{88A5CF3F-084C-4300-AE01-9813B564FD12}"/>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21" name="Picture 20" descr="A picture containing drawing&#10;&#10;Description automatically generated">
              <a:extLst>
                <a:ext uri="{FF2B5EF4-FFF2-40B4-BE49-F238E27FC236}">
                  <a16:creationId xmlns:a16="http://schemas.microsoft.com/office/drawing/2014/main" id="{D9DF7CE6-B78D-4931-B492-3FAB91F40DE5}"/>
                </a:ext>
              </a:extLst>
            </p:cNvPr>
            <p:cNvPicPr>
              <a:picLocks noChangeAspect="1"/>
            </p:cNvPicPr>
            <p:nvPr/>
          </p:nvPicPr>
          <p:blipFill rotWithShape="1">
            <a:blip r:embed="rId3">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22" name="Picture 2" descr="Facebook - Wikiquote">
              <a:extLst>
                <a:ext uri="{FF2B5EF4-FFF2-40B4-BE49-F238E27FC236}">
                  <a16:creationId xmlns:a16="http://schemas.microsoft.com/office/drawing/2014/main" id="{08DF6004-8017-472D-A162-9DB576F271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How Snapchatters are adapting to the COVID-19 health crisis">
              <a:extLst>
                <a:ext uri="{FF2B5EF4-FFF2-40B4-BE49-F238E27FC236}">
                  <a16:creationId xmlns:a16="http://schemas.microsoft.com/office/drawing/2014/main" id="{4ACADCEE-A5BB-4283-97DF-9568AB76FE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Twitter (@Twitter) | Twitter">
              <a:extLst>
                <a:ext uri="{FF2B5EF4-FFF2-40B4-BE49-F238E27FC236}">
                  <a16:creationId xmlns:a16="http://schemas.microsoft.com/office/drawing/2014/main" id="{CDA49841-49B9-4F88-BF30-A04EC26590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TIC TOC DZ - Home | Facebook">
              <a:extLst>
                <a:ext uri="{FF2B5EF4-FFF2-40B4-BE49-F238E27FC236}">
                  <a16:creationId xmlns:a16="http://schemas.microsoft.com/office/drawing/2014/main" id="{131E9FD6-0BB2-4349-992C-18C5510C60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9508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504825"/>
            <a:ext cx="12192000" cy="5670352"/>
          </a:xfrm>
          <a:prstGeom prst="rect">
            <a:avLst/>
          </a:prstGeom>
          <a:solidFill>
            <a:srgbClr val="655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2" name="TextBox 1">
            <a:extLst>
              <a:ext uri="{FF2B5EF4-FFF2-40B4-BE49-F238E27FC236}">
                <a16:creationId xmlns:a16="http://schemas.microsoft.com/office/drawing/2014/main" id="{2C8C092C-72AC-4E48-A23E-CE082383290A}"/>
              </a:ext>
            </a:extLst>
          </p:cNvPr>
          <p:cNvSpPr txBox="1"/>
          <p:nvPr/>
        </p:nvSpPr>
        <p:spPr>
          <a:xfrm>
            <a:off x="1875615" y="1600983"/>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4</a:t>
            </a:r>
          </a:p>
        </p:txBody>
      </p:sp>
      <p:sp>
        <p:nvSpPr>
          <p:cNvPr id="11" name="Rectangle 10">
            <a:extLst>
              <a:ext uri="{FF2B5EF4-FFF2-40B4-BE49-F238E27FC236}">
                <a16:creationId xmlns:a16="http://schemas.microsoft.com/office/drawing/2014/main" id="{19D2EE29-76B1-4EA1-BDC2-9E140AA847EC}"/>
              </a:ext>
            </a:extLst>
          </p:cNvPr>
          <p:cNvSpPr/>
          <p:nvPr/>
        </p:nvSpPr>
        <p:spPr>
          <a:xfrm>
            <a:off x="2880557" y="1722061"/>
            <a:ext cx="8102403" cy="1431161"/>
          </a:xfrm>
          <a:prstGeom prst="rect">
            <a:avLst/>
          </a:prstGeom>
        </p:spPr>
        <p:txBody>
          <a:bodyPr wrap="square">
            <a:spAutoFit/>
          </a:bodyPr>
          <a:lstStyle/>
          <a:p>
            <a:r>
              <a:rPr lang="en-GB" sz="3300" dirty="0">
                <a:solidFill>
                  <a:schemeClr val="bg1"/>
                </a:solidFill>
                <a:latin typeface="Impact" panose="020B0806030902050204" pitchFamily="34" charset="0"/>
              </a:rPr>
              <a:t>Focus on what you can look forward to</a:t>
            </a:r>
          </a:p>
          <a:p>
            <a:r>
              <a:rPr lang="en-US" dirty="0">
                <a:solidFill>
                  <a:schemeClr val="bg1"/>
                </a:solidFill>
              </a:rPr>
              <a:t>Thinking about a future vision always inspires hope. Where could you travel to as an exciting destination? What kind of book could you write? What about getting that dream job or even starting a business? </a:t>
            </a:r>
            <a:endParaRPr lang="en-GB" dirty="0">
              <a:solidFill>
                <a:schemeClr val="bg1"/>
              </a:solidFill>
            </a:endParaRPr>
          </a:p>
        </p:txBody>
      </p:sp>
      <p:sp>
        <p:nvSpPr>
          <p:cNvPr id="12" name="TextBox 11">
            <a:extLst>
              <a:ext uri="{FF2B5EF4-FFF2-40B4-BE49-F238E27FC236}">
                <a16:creationId xmlns:a16="http://schemas.microsoft.com/office/drawing/2014/main" id="{C3CB1D8B-EB70-4572-BEE4-BB2FFF00CBDA}"/>
              </a:ext>
            </a:extLst>
          </p:cNvPr>
          <p:cNvSpPr txBox="1"/>
          <p:nvPr/>
        </p:nvSpPr>
        <p:spPr>
          <a:xfrm>
            <a:off x="1875615" y="3460263"/>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5</a:t>
            </a:r>
          </a:p>
        </p:txBody>
      </p:sp>
      <p:sp>
        <p:nvSpPr>
          <p:cNvPr id="13" name="Rectangle 12">
            <a:extLst>
              <a:ext uri="{FF2B5EF4-FFF2-40B4-BE49-F238E27FC236}">
                <a16:creationId xmlns:a16="http://schemas.microsoft.com/office/drawing/2014/main" id="{2D93C70F-1F78-4FB4-A537-9AA426C53120}"/>
              </a:ext>
            </a:extLst>
          </p:cNvPr>
          <p:cNvSpPr/>
          <p:nvPr/>
        </p:nvSpPr>
        <p:spPr>
          <a:xfrm>
            <a:off x="2880557" y="3581341"/>
            <a:ext cx="8102403" cy="1708160"/>
          </a:xfrm>
          <a:prstGeom prst="rect">
            <a:avLst/>
          </a:prstGeom>
        </p:spPr>
        <p:txBody>
          <a:bodyPr wrap="square">
            <a:spAutoFit/>
          </a:bodyPr>
          <a:lstStyle/>
          <a:p>
            <a:r>
              <a:rPr lang="en-GB" sz="3300" dirty="0">
                <a:solidFill>
                  <a:schemeClr val="bg1"/>
                </a:solidFill>
                <a:latin typeface="Impact" panose="020B0806030902050204" pitchFamily="34" charset="0"/>
              </a:rPr>
              <a:t>Talk to hopeful people </a:t>
            </a:r>
          </a:p>
          <a:p>
            <a:r>
              <a:rPr lang="en-US" dirty="0">
                <a:solidFill>
                  <a:schemeClr val="bg1"/>
                </a:solidFill>
              </a:rPr>
              <a:t>Making</a:t>
            </a:r>
            <a:r>
              <a:rPr lang="en-US" i="1" dirty="0">
                <a:solidFill>
                  <a:schemeClr val="bg1"/>
                </a:solidFill>
              </a:rPr>
              <a:t> </a:t>
            </a:r>
            <a:r>
              <a:rPr lang="en-US" dirty="0">
                <a:solidFill>
                  <a:schemeClr val="bg1"/>
                </a:solidFill>
              </a:rPr>
              <a:t>a video or phone call to someone you care about might just be the thing you need to bring a dose of much needed encouragement. When you engage in any community, on or offline, you need to ask yourself questions like </a:t>
            </a:r>
            <a:r>
              <a:rPr lang="en-US" i="1" dirty="0">
                <a:solidFill>
                  <a:schemeClr val="bg1"/>
                </a:solidFill>
              </a:rPr>
              <a:t>“Does this person or group make me feel more or less hopeful?” </a:t>
            </a:r>
            <a:endParaRPr lang="en-GB" dirty="0">
              <a:solidFill>
                <a:schemeClr val="bg1"/>
              </a:solidFill>
            </a:endParaRPr>
          </a:p>
        </p:txBody>
      </p:sp>
      <p:sp>
        <p:nvSpPr>
          <p:cNvPr id="16" name="TextBox 15">
            <a:extLst>
              <a:ext uri="{FF2B5EF4-FFF2-40B4-BE49-F238E27FC236}">
                <a16:creationId xmlns:a16="http://schemas.microsoft.com/office/drawing/2014/main" id="{E8F23E29-551C-419C-9CDF-21FA6871A7B5}"/>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7" name="Rectangle 16">
            <a:extLst>
              <a:ext uri="{FF2B5EF4-FFF2-40B4-BE49-F238E27FC236}">
                <a16:creationId xmlns:a16="http://schemas.microsoft.com/office/drawing/2014/main" id="{2429C397-6172-41F6-8779-6CAEA071FF34}"/>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10" name="Group 9">
            <a:extLst>
              <a:ext uri="{FF2B5EF4-FFF2-40B4-BE49-F238E27FC236}">
                <a16:creationId xmlns:a16="http://schemas.microsoft.com/office/drawing/2014/main" id="{1BCBB243-136B-4364-AC8A-75742E60AF93}"/>
              </a:ext>
            </a:extLst>
          </p:cNvPr>
          <p:cNvGrpSpPr/>
          <p:nvPr/>
        </p:nvGrpSpPr>
        <p:grpSpPr>
          <a:xfrm>
            <a:off x="3477318" y="5729125"/>
            <a:ext cx="7705725" cy="1056225"/>
            <a:chOff x="3477318" y="5729125"/>
            <a:chExt cx="7705725" cy="1056225"/>
          </a:xfrm>
        </p:grpSpPr>
        <p:sp>
          <p:nvSpPr>
            <p:cNvPr id="14" name="TextBox 13">
              <a:extLst>
                <a:ext uri="{FF2B5EF4-FFF2-40B4-BE49-F238E27FC236}">
                  <a16:creationId xmlns:a16="http://schemas.microsoft.com/office/drawing/2014/main" id="{D6F250C3-0514-4BE2-983D-FADE3D59E2D0}"/>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5" name="Picture 14" descr="A picture containing drawing&#10;&#10;Description automatically generated">
              <a:extLst>
                <a:ext uri="{FF2B5EF4-FFF2-40B4-BE49-F238E27FC236}">
                  <a16:creationId xmlns:a16="http://schemas.microsoft.com/office/drawing/2014/main" id="{BF3C86E1-6202-4500-9471-A07DF963B48C}"/>
                </a:ext>
              </a:extLst>
            </p:cNvPr>
            <p:cNvPicPr>
              <a:picLocks noChangeAspect="1"/>
            </p:cNvPicPr>
            <p:nvPr/>
          </p:nvPicPr>
          <p:blipFill rotWithShape="1">
            <a:blip r:embed="rId3">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9" name="Picture 2" descr="Facebook - Wikiquote">
              <a:extLst>
                <a:ext uri="{FF2B5EF4-FFF2-40B4-BE49-F238E27FC236}">
                  <a16:creationId xmlns:a16="http://schemas.microsoft.com/office/drawing/2014/main" id="{8CCA2363-E055-4268-AB02-3DB2F110BB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w Snapchatters are adapting to the COVID-19 health crisis">
              <a:extLst>
                <a:ext uri="{FF2B5EF4-FFF2-40B4-BE49-F238E27FC236}">
                  <a16:creationId xmlns:a16="http://schemas.microsoft.com/office/drawing/2014/main" id="{3304A17D-F40C-4C4A-832F-13D457E8A9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Twitter (@Twitter) | Twitter">
              <a:extLst>
                <a:ext uri="{FF2B5EF4-FFF2-40B4-BE49-F238E27FC236}">
                  <a16:creationId xmlns:a16="http://schemas.microsoft.com/office/drawing/2014/main" id="{75D6ADB4-5960-42EF-987A-295123CAD5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TIC TOC DZ - Home | Facebook">
              <a:extLst>
                <a:ext uri="{FF2B5EF4-FFF2-40B4-BE49-F238E27FC236}">
                  <a16:creationId xmlns:a16="http://schemas.microsoft.com/office/drawing/2014/main" id="{D4B95ED1-EE5F-4CC9-8671-3EE0604A76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6948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372746"/>
            <a:ext cx="12192000" cy="5662294"/>
          </a:xfrm>
          <a:prstGeom prst="rect">
            <a:avLst/>
          </a:prstGeom>
          <a:solidFill>
            <a:srgbClr val="67C3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pic>
        <p:nvPicPr>
          <p:cNvPr id="5" name="Picture 4">
            <a:extLst>
              <a:ext uri="{FF2B5EF4-FFF2-40B4-BE49-F238E27FC236}">
                <a16:creationId xmlns:a16="http://schemas.microsoft.com/office/drawing/2014/main" id="{CA9D877E-C85F-42B5-AD41-59ED8A34F85B}"/>
              </a:ext>
            </a:extLst>
          </p:cNvPr>
          <p:cNvPicPr>
            <a:picLocks noChangeAspect="1"/>
          </p:cNvPicPr>
          <p:nvPr/>
        </p:nvPicPr>
        <p:blipFill rotWithShape="1">
          <a:blip r:embed="rId3">
            <a:extLst>
              <a:ext uri="{28A0092B-C50C-407E-A947-70E740481C1C}">
                <a14:useLocalDpi xmlns:a14="http://schemas.microsoft.com/office/drawing/2010/main" val="0"/>
              </a:ext>
            </a:extLst>
          </a:blip>
          <a:srcRect l="5915" t="23538" r="7024" b="23966"/>
          <a:stretch/>
        </p:blipFill>
        <p:spPr>
          <a:xfrm>
            <a:off x="468147" y="1767839"/>
            <a:ext cx="5627853" cy="3393441"/>
          </a:xfrm>
          <a:prstGeom prst="rect">
            <a:avLst/>
          </a:prstGeom>
        </p:spPr>
      </p:pic>
      <p:pic>
        <p:nvPicPr>
          <p:cNvPr id="6" name="Picture 5">
            <a:extLst>
              <a:ext uri="{FF2B5EF4-FFF2-40B4-BE49-F238E27FC236}">
                <a16:creationId xmlns:a16="http://schemas.microsoft.com/office/drawing/2014/main" id="{F74D181A-FA97-4001-9138-B788EB2EC852}"/>
              </a:ext>
            </a:extLst>
          </p:cNvPr>
          <p:cNvPicPr>
            <a:picLocks noChangeAspect="1"/>
          </p:cNvPicPr>
          <p:nvPr/>
        </p:nvPicPr>
        <p:blipFill rotWithShape="1">
          <a:blip r:embed="rId3">
            <a:extLst>
              <a:ext uri="{28A0092B-C50C-407E-A947-70E740481C1C}">
                <a14:useLocalDpi xmlns:a14="http://schemas.microsoft.com/office/drawing/2010/main" val="0"/>
              </a:ext>
            </a:extLst>
          </a:blip>
          <a:srcRect l="5915" t="23538" r="7024" b="23966"/>
          <a:stretch/>
        </p:blipFill>
        <p:spPr>
          <a:xfrm flipH="1">
            <a:off x="6536703" y="1767838"/>
            <a:ext cx="5187150" cy="3393441"/>
          </a:xfrm>
          <a:prstGeom prst="rect">
            <a:avLst/>
          </a:prstGeom>
        </p:spPr>
      </p:pic>
      <p:sp>
        <p:nvSpPr>
          <p:cNvPr id="2" name="Rectangle 1">
            <a:extLst>
              <a:ext uri="{FF2B5EF4-FFF2-40B4-BE49-F238E27FC236}">
                <a16:creationId xmlns:a16="http://schemas.microsoft.com/office/drawing/2014/main" id="{5FD6DB5D-8C91-48CF-962D-273F3307613A}"/>
              </a:ext>
            </a:extLst>
          </p:cNvPr>
          <p:cNvSpPr/>
          <p:nvPr/>
        </p:nvSpPr>
        <p:spPr>
          <a:xfrm>
            <a:off x="1219119" y="2260541"/>
            <a:ext cx="4240705" cy="1785104"/>
          </a:xfrm>
          <a:prstGeom prst="rect">
            <a:avLst/>
          </a:prstGeom>
        </p:spPr>
        <p:txBody>
          <a:bodyPr wrap="square">
            <a:spAutoFit/>
          </a:bodyPr>
          <a:lstStyle/>
          <a:p>
            <a:pPr lvl="0" algn="ctr">
              <a:spcAft>
                <a:spcPts val="0"/>
              </a:spcAft>
            </a:pPr>
            <a:r>
              <a:rPr lang="en-GB" sz="2200" dirty="0">
                <a:solidFill>
                  <a:srgbClr val="C30D60"/>
                </a:solidFill>
                <a:latin typeface="Impact" panose="020B0806030902050204" pitchFamily="34" charset="0"/>
                <a:ea typeface="Calibri" panose="020F0502020204030204" pitchFamily="34" charset="0"/>
                <a:cs typeface="Calibri" panose="020F0502020204030204" pitchFamily="34" charset="0"/>
              </a:rPr>
              <a:t>Make a list of what you are hopeful for in a years’ time. What good things might you have to look forward to when you are through your current challenges?</a:t>
            </a:r>
            <a:endParaRPr lang="en-GB" sz="2200" dirty="0">
              <a:solidFill>
                <a:srgbClr val="C30D60"/>
              </a:solidFill>
              <a:effectLst/>
              <a:latin typeface="Impact" panose="020B080603090205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B5158469-60E7-41F8-B1F7-681AF3D60327}"/>
              </a:ext>
            </a:extLst>
          </p:cNvPr>
          <p:cNvSpPr/>
          <p:nvPr/>
        </p:nvSpPr>
        <p:spPr>
          <a:xfrm>
            <a:off x="6846971" y="2429818"/>
            <a:ext cx="4661007" cy="1384995"/>
          </a:xfrm>
          <a:prstGeom prst="rect">
            <a:avLst/>
          </a:prstGeom>
        </p:spPr>
        <p:txBody>
          <a:bodyPr wrap="square">
            <a:spAutoFit/>
          </a:bodyPr>
          <a:lstStyle/>
          <a:p>
            <a:pPr lvl="0" algn="ctr">
              <a:spcAft>
                <a:spcPts val="0"/>
              </a:spcAft>
            </a:pPr>
            <a:r>
              <a:rPr lang="en-GB" sz="2800" dirty="0">
                <a:solidFill>
                  <a:srgbClr val="C30D60"/>
                </a:solidFill>
                <a:latin typeface="Impact" panose="020B0806030902050204" pitchFamily="34" charset="0"/>
                <a:ea typeface="Calibri" panose="020F0502020204030204" pitchFamily="34" charset="0"/>
                <a:cs typeface="Calibri" panose="020F0502020204030204" pitchFamily="34" charset="0"/>
              </a:rPr>
              <a:t>Name three people you can talk to today that will help bring you a dose of hope?</a:t>
            </a:r>
            <a:endParaRPr lang="en-GB" sz="2800" dirty="0">
              <a:solidFill>
                <a:srgbClr val="C30D60"/>
              </a:solidFill>
              <a:effectLst/>
              <a:latin typeface="Impact" panose="020B0806030902050204" pitchFamily="34" charset="0"/>
              <a:ea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1BD0874-69AE-47A9-A74D-686FE37875E4}"/>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2" name="Rectangle 11">
            <a:extLst>
              <a:ext uri="{FF2B5EF4-FFF2-40B4-BE49-F238E27FC236}">
                <a16:creationId xmlns:a16="http://schemas.microsoft.com/office/drawing/2014/main" id="{CD42F7CC-DE9A-4F85-82F3-AF8C199B94FF}"/>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10" name="Group 9">
            <a:extLst>
              <a:ext uri="{FF2B5EF4-FFF2-40B4-BE49-F238E27FC236}">
                <a16:creationId xmlns:a16="http://schemas.microsoft.com/office/drawing/2014/main" id="{BA2A324C-D3D1-476C-A700-0F0E65F21FBC}"/>
              </a:ext>
            </a:extLst>
          </p:cNvPr>
          <p:cNvGrpSpPr/>
          <p:nvPr/>
        </p:nvGrpSpPr>
        <p:grpSpPr>
          <a:xfrm>
            <a:off x="3477318" y="5626385"/>
            <a:ext cx="7705725" cy="1056225"/>
            <a:chOff x="3477318" y="5729125"/>
            <a:chExt cx="7705725" cy="1056225"/>
          </a:xfrm>
        </p:grpSpPr>
        <p:sp>
          <p:nvSpPr>
            <p:cNvPr id="13" name="TextBox 12">
              <a:extLst>
                <a:ext uri="{FF2B5EF4-FFF2-40B4-BE49-F238E27FC236}">
                  <a16:creationId xmlns:a16="http://schemas.microsoft.com/office/drawing/2014/main" id="{8F0E731F-271D-42AF-81B6-698C25C17931}"/>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4" name="Picture 13" descr="A picture containing drawing&#10;&#10;Description automatically generated">
              <a:extLst>
                <a:ext uri="{FF2B5EF4-FFF2-40B4-BE49-F238E27FC236}">
                  <a16:creationId xmlns:a16="http://schemas.microsoft.com/office/drawing/2014/main" id="{2F2DE10A-DD6E-4A12-9C36-0641996CDA6A}"/>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5" name="Picture 2" descr="Facebook - Wikiquote">
              <a:extLst>
                <a:ext uri="{FF2B5EF4-FFF2-40B4-BE49-F238E27FC236}">
                  <a16:creationId xmlns:a16="http://schemas.microsoft.com/office/drawing/2014/main" id="{72A489D2-7967-4239-B73D-2BEBFAE44C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How Snapchatters are adapting to the COVID-19 health crisis">
              <a:extLst>
                <a:ext uri="{FF2B5EF4-FFF2-40B4-BE49-F238E27FC236}">
                  <a16:creationId xmlns:a16="http://schemas.microsoft.com/office/drawing/2014/main" id="{9C916441-F921-4EC9-B3A2-9626C2AFA6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Twitter (@Twitter) | Twitter">
              <a:extLst>
                <a:ext uri="{FF2B5EF4-FFF2-40B4-BE49-F238E27FC236}">
                  <a16:creationId xmlns:a16="http://schemas.microsoft.com/office/drawing/2014/main" id="{BBAF8DCA-2BCA-4647-98CF-53D702CD3A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TIC TOC DZ - Home | Facebook">
              <a:extLst>
                <a:ext uri="{FF2B5EF4-FFF2-40B4-BE49-F238E27FC236}">
                  <a16:creationId xmlns:a16="http://schemas.microsoft.com/office/drawing/2014/main" id="{FE045763-6570-4F60-8899-19D1194529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a:extLst>
              <a:ext uri="{FF2B5EF4-FFF2-40B4-BE49-F238E27FC236}">
                <a16:creationId xmlns:a16="http://schemas.microsoft.com/office/drawing/2014/main" id="{F9EAFD30-067F-417B-980C-4B803E247C1C}"/>
              </a:ext>
            </a:extLst>
          </p:cNvPr>
          <p:cNvSpPr txBox="1"/>
          <p:nvPr/>
        </p:nvSpPr>
        <p:spPr>
          <a:xfrm>
            <a:off x="0" y="754821"/>
            <a:ext cx="12192000" cy="769441"/>
          </a:xfrm>
          <a:prstGeom prst="rect">
            <a:avLst/>
          </a:prstGeom>
          <a:noFill/>
        </p:spPr>
        <p:txBody>
          <a:bodyPr wrap="square" rtlCol="0">
            <a:spAutoFit/>
          </a:bodyPr>
          <a:lstStyle/>
          <a:p>
            <a:pPr algn="ctr"/>
            <a:r>
              <a:rPr lang="en-GB" sz="4400" dirty="0">
                <a:solidFill>
                  <a:srgbClr val="6555A0"/>
                </a:solidFill>
                <a:latin typeface="Impact" panose="020B0806030902050204" pitchFamily="34" charset="0"/>
              </a:rPr>
              <a:t>QUESTIONS FOR REFLECTION</a:t>
            </a:r>
          </a:p>
        </p:txBody>
      </p:sp>
    </p:spTree>
    <p:extLst>
      <p:ext uri="{BB962C8B-B14F-4D97-AF65-F5344CB8AC3E}">
        <p14:creationId xmlns:p14="http://schemas.microsoft.com/office/powerpoint/2010/main" val="177999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372746"/>
            <a:ext cx="12192000" cy="5662294"/>
          </a:xfrm>
          <a:prstGeom prst="rect">
            <a:avLst/>
          </a:prstGeom>
          <a:solidFill>
            <a:srgbClr val="67C3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pic>
        <p:nvPicPr>
          <p:cNvPr id="5" name="Picture 4">
            <a:extLst>
              <a:ext uri="{FF2B5EF4-FFF2-40B4-BE49-F238E27FC236}">
                <a16:creationId xmlns:a16="http://schemas.microsoft.com/office/drawing/2014/main" id="{CA9D877E-C85F-42B5-AD41-59ED8A34F85B}"/>
              </a:ext>
            </a:extLst>
          </p:cNvPr>
          <p:cNvPicPr>
            <a:picLocks noChangeAspect="1"/>
          </p:cNvPicPr>
          <p:nvPr/>
        </p:nvPicPr>
        <p:blipFill rotWithShape="1">
          <a:blip r:embed="rId3">
            <a:extLst>
              <a:ext uri="{28A0092B-C50C-407E-A947-70E740481C1C}">
                <a14:useLocalDpi xmlns:a14="http://schemas.microsoft.com/office/drawing/2010/main" val="0"/>
              </a:ext>
            </a:extLst>
          </a:blip>
          <a:srcRect l="5915" t="23538" r="7024" b="23966"/>
          <a:stretch/>
        </p:blipFill>
        <p:spPr>
          <a:xfrm>
            <a:off x="1760854" y="402111"/>
            <a:ext cx="9169013" cy="5528663"/>
          </a:xfrm>
          <a:prstGeom prst="rect">
            <a:avLst/>
          </a:prstGeom>
        </p:spPr>
      </p:pic>
      <p:sp>
        <p:nvSpPr>
          <p:cNvPr id="2" name="Rectangle 1">
            <a:extLst>
              <a:ext uri="{FF2B5EF4-FFF2-40B4-BE49-F238E27FC236}">
                <a16:creationId xmlns:a16="http://schemas.microsoft.com/office/drawing/2014/main" id="{5FD6DB5D-8C91-48CF-962D-273F3307613A}"/>
              </a:ext>
            </a:extLst>
          </p:cNvPr>
          <p:cNvSpPr/>
          <p:nvPr/>
        </p:nvSpPr>
        <p:spPr>
          <a:xfrm>
            <a:off x="3852809" y="2507154"/>
            <a:ext cx="6154219" cy="1323439"/>
          </a:xfrm>
          <a:prstGeom prst="rect">
            <a:avLst/>
          </a:prstGeom>
        </p:spPr>
        <p:txBody>
          <a:bodyPr wrap="square">
            <a:spAutoFit/>
          </a:bodyPr>
          <a:lstStyle/>
          <a:p>
            <a:r>
              <a:rPr lang="en-GB" sz="2000" b="1" dirty="0"/>
              <a:t>On social media this week tag a picture with someone who always makes you feel hopeful and tell them why.</a:t>
            </a:r>
          </a:p>
          <a:p>
            <a:endParaRPr lang="en-GB" sz="2000" dirty="0"/>
          </a:p>
          <a:p>
            <a:r>
              <a:rPr lang="en-GB" sz="2000" dirty="0"/>
              <a:t>Use the hashtag #</a:t>
            </a:r>
            <a:r>
              <a:rPr lang="en-GB" sz="2000" dirty="0" err="1"/>
              <a:t>ethoschallenge</a:t>
            </a:r>
            <a:r>
              <a:rPr lang="en-GB" sz="2000" dirty="0"/>
              <a:t> to share with others.</a:t>
            </a:r>
            <a:endParaRPr lang="en-GB" sz="2000" dirty="0">
              <a:effectLst/>
            </a:endParaRPr>
          </a:p>
        </p:txBody>
      </p:sp>
      <p:sp>
        <p:nvSpPr>
          <p:cNvPr id="11" name="TextBox 10">
            <a:extLst>
              <a:ext uri="{FF2B5EF4-FFF2-40B4-BE49-F238E27FC236}">
                <a16:creationId xmlns:a16="http://schemas.microsoft.com/office/drawing/2014/main" id="{C1BD0874-69AE-47A9-A74D-686FE37875E4}"/>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2" name="Rectangle 11">
            <a:extLst>
              <a:ext uri="{FF2B5EF4-FFF2-40B4-BE49-F238E27FC236}">
                <a16:creationId xmlns:a16="http://schemas.microsoft.com/office/drawing/2014/main" id="{CD42F7CC-DE9A-4F85-82F3-AF8C199B94FF}"/>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10" name="Group 9">
            <a:extLst>
              <a:ext uri="{FF2B5EF4-FFF2-40B4-BE49-F238E27FC236}">
                <a16:creationId xmlns:a16="http://schemas.microsoft.com/office/drawing/2014/main" id="{BA2A324C-D3D1-476C-A700-0F0E65F21FBC}"/>
              </a:ext>
            </a:extLst>
          </p:cNvPr>
          <p:cNvGrpSpPr/>
          <p:nvPr/>
        </p:nvGrpSpPr>
        <p:grpSpPr>
          <a:xfrm>
            <a:off x="3477318" y="5626385"/>
            <a:ext cx="7705725" cy="1056225"/>
            <a:chOff x="3477318" y="5729125"/>
            <a:chExt cx="7705725" cy="1056225"/>
          </a:xfrm>
        </p:grpSpPr>
        <p:sp>
          <p:nvSpPr>
            <p:cNvPr id="13" name="TextBox 12">
              <a:extLst>
                <a:ext uri="{FF2B5EF4-FFF2-40B4-BE49-F238E27FC236}">
                  <a16:creationId xmlns:a16="http://schemas.microsoft.com/office/drawing/2014/main" id="{8F0E731F-271D-42AF-81B6-698C25C17931}"/>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4" name="Picture 13" descr="A picture containing drawing&#10;&#10;Description automatically generated">
              <a:extLst>
                <a:ext uri="{FF2B5EF4-FFF2-40B4-BE49-F238E27FC236}">
                  <a16:creationId xmlns:a16="http://schemas.microsoft.com/office/drawing/2014/main" id="{2F2DE10A-DD6E-4A12-9C36-0641996CDA6A}"/>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5" name="Picture 2" descr="Facebook - Wikiquote">
              <a:extLst>
                <a:ext uri="{FF2B5EF4-FFF2-40B4-BE49-F238E27FC236}">
                  <a16:creationId xmlns:a16="http://schemas.microsoft.com/office/drawing/2014/main" id="{72A489D2-7967-4239-B73D-2BEBFAE44C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How Snapchatters are adapting to the COVID-19 health crisis">
              <a:extLst>
                <a:ext uri="{FF2B5EF4-FFF2-40B4-BE49-F238E27FC236}">
                  <a16:creationId xmlns:a16="http://schemas.microsoft.com/office/drawing/2014/main" id="{9C916441-F921-4EC9-B3A2-9626C2AFA6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Twitter (@Twitter) | Twitter">
              <a:extLst>
                <a:ext uri="{FF2B5EF4-FFF2-40B4-BE49-F238E27FC236}">
                  <a16:creationId xmlns:a16="http://schemas.microsoft.com/office/drawing/2014/main" id="{BBAF8DCA-2BCA-4647-98CF-53D702CD3A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TIC TOC DZ - Home | Facebook">
              <a:extLst>
                <a:ext uri="{FF2B5EF4-FFF2-40B4-BE49-F238E27FC236}">
                  <a16:creationId xmlns:a16="http://schemas.microsoft.com/office/drawing/2014/main" id="{FE045763-6570-4F60-8899-19D1194529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a:extLst>
              <a:ext uri="{FF2B5EF4-FFF2-40B4-BE49-F238E27FC236}">
                <a16:creationId xmlns:a16="http://schemas.microsoft.com/office/drawing/2014/main" id="{0406FE75-43B1-4134-B80C-AC1499EEF114}"/>
              </a:ext>
            </a:extLst>
          </p:cNvPr>
          <p:cNvSpPr txBox="1"/>
          <p:nvPr/>
        </p:nvSpPr>
        <p:spPr>
          <a:xfrm>
            <a:off x="3014498" y="1116799"/>
            <a:ext cx="7705725" cy="1169551"/>
          </a:xfrm>
          <a:prstGeom prst="rect">
            <a:avLst/>
          </a:prstGeom>
          <a:noFill/>
        </p:spPr>
        <p:txBody>
          <a:bodyPr wrap="square" rtlCol="0">
            <a:spAutoFit/>
          </a:bodyPr>
          <a:lstStyle/>
          <a:p>
            <a:pPr algn="ctr"/>
            <a:r>
              <a:rPr lang="en-GB" sz="3500" dirty="0">
                <a:solidFill>
                  <a:srgbClr val="6555A0"/>
                </a:solidFill>
                <a:latin typeface="Impact" panose="020B0806030902050204" pitchFamily="34" charset="0"/>
              </a:rPr>
              <a:t>TAKE THE #ETHOSCHALLENGE </a:t>
            </a:r>
          </a:p>
          <a:p>
            <a:pPr algn="ctr"/>
            <a:r>
              <a:rPr lang="en-GB" sz="3500" dirty="0">
                <a:solidFill>
                  <a:srgbClr val="6555A0"/>
                </a:solidFill>
                <a:latin typeface="Impact" panose="020B0806030902050204" pitchFamily="34" charset="0"/>
              </a:rPr>
              <a:t>ON SOCIAL MEDIA</a:t>
            </a:r>
          </a:p>
        </p:txBody>
      </p:sp>
      <p:pic>
        <p:nvPicPr>
          <p:cNvPr id="21" name="Picture 20" descr="A picture containing drawing&#10;&#10;Description automatically generated">
            <a:extLst>
              <a:ext uri="{FF2B5EF4-FFF2-40B4-BE49-F238E27FC236}">
                <a16:creationId xmlns:a16="http://schemas.microsoft.com/office/drawing/2014/main" id="{03B259F7-EACA-4C25-B38D-AF2A57D7D53B}"/>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2481111" y="1970168"/>
            <a:ext cx="866050" cy="880244"/>
          </a:xfrm>
          <a:prstGeom prst="rect">
            <a:avLst/>
          </a:prstGeom>
        </p:spPr>
      </p:pic>
      <p:pic>
        <p:nvPicPr>
          <p:cNvPr id="22" name="Picture 2" descr="Facebook - Wikiquote">
            <a:extLst>
              <a:ext uri="{FF2B5EF4-FFF2-40B4-BE49-F238E27FC236}">
                <a16:creationId xmlns:a16="http://schemas.microsoft.com/office/drawing/2014/main" id="{EE702441-EDFE-41EC-AB23-9E7A4DCD21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144" y="3166442"/>
            <a:ext cx="813985" cy="81398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How Snapchatters are adapting to the COVID-19 health crisis">
            <a:extLst>
              <a:ext uri="{FF2B5EF4-FFF2-40B4-BE49-F238E27FC236}">
                <a16:creationId xmlns:a16="http://schemas.microsoft.com/office/drawing/2014/main" id="{10426ECD-EE2B-47CB-AC50-C4E8327437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06623" y="1458239"/>
            <a:ext cx="1009615" cy="8802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TIC TOC DZ - Home | Facebook">
            <a:extLst>
              <a:ext uri="{FF2B5EF4-FFF2-40B4-BE49-F238E27FC236}">
                <a16:creationId xmlns:a16="http://schemas.microsoft.com/office/drawing/2014/main" id="{51EB56FA-55E5-40F6-9975-8D22CF52D9B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72675" y="3185052"/>
            <a:ext cx="1009615" cy="100961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Twitter (@Twitter) | Twitter">
            <a:extLst>
              <a:ext uri="{FF2B5EF4-FFF2-40B4-BE49-F238E27FC236}">
                <a16:creationId xmlns:a16="http://schemas.microsoft.com/office/drawing/2014/main" id="{F5D855E0-A0C3-4A50-91D2-73A9CB730E0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86586" y="980990"/>
            <a:ext cx="601230" cy="60123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E44CC465-7218-49BB-B46F-BC469779CF7D}"/>
              </a:ext>
            </a:extLst>
          </p:cNvPr>
          <p:cNvSpPr txBox="1"/>
          <p:nvPr/>
        </p:nvSpPr>
        <p:spPr>
          <a:xfrm>
            <a:off x="4612863" y="4503906"/>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Follow us on Instagram: @</a:t>
            </a:r>
            <a:r>
              <a:rPr lang="en-GB" sz="2200" dirty="0" err="1">
                <a:solidFill>
                  <a:schemeClr val="bg1"/>
                </a:solidFill>
                <a:effectLst>
                  <a:outerShdw blurRad="38100" dist="38100" dir="2700000" algn="tl">
                    <a:srgbClr val="000000">
                      <a:alpha val="43137"/>
                    </a:srgbClr>
                  </a:outerShdw>
                </a:effectLst>
                <a:latin typeface="Impact" panose="020B0806030902050204" pitchFamily="34" charset="0"/>
              </a:rPr>
              <a:t>GracefoundationUK</a:t>
            </a:r>
            <a:endParaRPr lang="en-GB" sz="22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Tree>
    <p:extLst>
      <p:ext uri="{BB962C8B-B14F-4D97-AF65-F5344CB8AC3E}">
        <p14:creationId xmlns:p14="http://schemas.microsoft.com/office/powerpoint/2010/main" val="267318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88C4976903E541AB7D1E613D94B0F1" ma:contentTypeVersion="13" ma:contentTypeDescription="Create a new document." ma:contentTypeScope="" ma:versionID="7dd5bbbb27f5f8757ec63ed99e0bae10">
  <xsd:schema xmlns:xsd="http://www.w3.org/2001/XMLSchema" xmlns:xs="http://www.w3.org/2001/XMLSchema" xmlns:p="http://schemas.microsoft.com/office/2006/metadata/properties" xmlns:ns3="37af3ff4-80a8-418f-9a52-e4e06faffa3f" xmlns:ns4="adc6a89d-54e9-41ab-a0ab-ba91336a010f" targetNamespace="http://schemas.microsoft.com/office/2006/metadata/properties" ma:root="true" ma:fieldsID="2a99bb3507fac5904b1ee4366e305183" ns3:_="" ns4:_="">
    <xsd:import namespace="37af3ff4-80a8-418f-9a52-e4e06faffa3f"/>
    <xsd:import namespace="adc6a89d-54e9-41ab-a0ab-ba91336a01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af3ff4-80a8-418f-9a52-e4e06faffa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c6a89d-54e9-41ab-a0ab-ba91336a010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412661-110B-4C86-ADA7-E4C84FCC5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af3ff4-80a8-418f-9a52-e4e06faffa3f"/>
    <ds:schemaRef ds:uri="adc6a89d-54e9-41ab-a0ab-ba91336a01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AC99E-941E-4357-A3E9-EE486FEF04C1}">
  <ds:schemaRefs>
    <ds:schemaRef ds:uri="http://schemas.microsoft.com/sharepoint/v3/contenttype/forms"/>
  </ds:schemaRefs>
</ds:datastoreItem>
</file>

<file path=customXml/itemProps3.xml><?xml version="1.0" encoding="utf-8"?>
<ds:datastoreItem xmlns:ds="http://schemas.openxmlformats.org/officeDocument/2006/customXml" ds:itemID="{E3628F52-6BC5-4958-A3E4-D7A62E5BEAD1}">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adc6a89d-54e9-41ab-a0ab-ba91336a010f"/>
    <ds:schemaRef ds:uri="37af3ff4-80a8-418f-9a52-e4e06faffa3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421</TotalTime>
  <Words>458</Words>
  <Application>Microsoft Office PowerPoint</Application>
  <PresentationFormat>Widescreen</PresentationFormat>
  <Paragraphs>51</Paragraphs>
  <Slides>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Boden</dc:creator>
  <cp:lastModifiedBy>Dave Boden</cp:lastModifiedBy>
  <cp:revision>1</cp:revision>
  <dcterms:created xsi:type="dcterms:W3CDTF">2020-03-30T13:24:15Z</dcterms:created>
  <dcterms:modified xsi:type="dcterms:W3CDTF">2020-04-16T12:19:12Z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0x010100C188C4976903E541AB7D1E613D94B0F1</vt:lpwstr>
  </property>
</Properties>
</file>